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6" r:id="rId3"/>
    <p:sldId id="260" r:id="rId4"/>
    <p:sldId id="261" r:id="rId5"/>
    <p:sldId id="263" r:id="rId6"/>
    <p:sldId id="270" r:id="rId7"/>
    <p:sldId id="278" r:id="rId8"/>
    <p:sldId id="280" r:id="rId9"/>
    <p:sldId id="264" r:id="rId10"/>
    <p:sldId id="274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283" r:id="rId20"/>
    <p:sldId id="271" r:id="rId21"/>
    <p:sldId id="301" r:id="rId22"/>
    <p:sldId id="302" r:id="rId23"/>
    <p:sldId id="303" r:id="rId24"/>
    <p:sldId id="304" r:id="rId25"/>
    <p:sldId id="305" r:id="rId26"/>
    <p:sldId id="277" r:id="rId27"/>
  </p:sldIdLst>
  <p:sldSz cx="12192000" cy="6858000"/>
  <p:notesSz cx="6858000" cy="9144000"/>
  <p:embeddedFontLst>
    <p:embeddedFont>
      <p:font typeface="MiSans Normal" panose="00000500000000000000" pitchFamily="2" charset="-122"/>
      <p:regular r:id="rId33"/>
    </p:embeddedFont>
    <p:embeddedFont>
      <p:font typeface="思源宋体 CN Heavy" panose="02020900000000000000" pitchFamily="18" charset="-122"/>
      <p:bold r:id="rId34"/>
    </p:embeddedFont>
    <p:embeddedFont>
      <p:font typeface="黑体" panose="02010609060101010101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Helvetica" panose="020B0604020202020204" pitchFamily="34" charset="0"/>
      <p:regular r:id="rId40"/>
      <p:bold r:id="rId41"/>
      <p:italic r:id="rId42"/>
      <p:boldItalic r:id="rId43"/>
    </p:embeddedFont>
    <p:embeddedFont>
      <p:font typeface="Helvetica" panose="020B0604020202020204" pitchFamily="34" charset="-122"/>
      <p:regular r:id="rId44"/>
    </p:embeddedFont>
    <p:embeddedFont>
      <p:font typeface="Helvetica" panose="020B0604020202020204" pitchFamily="34" charset="-120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56" userDrawn="1">
          <p15:clr>
            <a:srgbClr val="A4A3A4"/>
          </p15:clr>
        </p15:guide>
        <p15:guide id="5" orient="horz" pos="354" userDrawn="1">
          <p15:clr>
            <a:srgbClr val="A4A3A4"/>
          </p15:clr>
        </p15:guide>
        <p15:guide id="6" orient="horz" pos="822" userDrawn="1">
          <p15:clr>
            <a:srgbClr val="A4A3A4"/>
          </p15:clr>
        </p15:guide>
        <p15:guide id="7" orient="horz" pos="40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3537"/>
    <a:srgbClr val="417F54"/>
    <a:srgbClr val="7FC2B9"/>
    <a:srgbClr val="B8E9E3"/>
    <a:srgbClr val="91373F"/>
    <a:srgbClr val="AB353D"/>
    <a:srgbClr val="3D7F5D"/>
    <a:srgbClr val="AC313F"/>
    <a:srgbClr val="9E202E"/>
    <a:srgbClr val="408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56" y="308"/>
      </p:cViewPr>
      <p:guideLst>
        <p:guide orient="horz" pos="2160"/>
        <p:guide pos="3840"/>
        <p:guide pos="7469"/>
        <p:guide pos="256"/>
        <p:guide orient="horz" pos="354"/>
        <p:guide orient="horz" pos="822"/>
        <p:guide orient="horz" pos="40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font" Target="fonts/font13.fntdata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2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MiSans Normal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MiSans Normal" panose="00000500000000000000" pitchFamily="2" charset="-122"/>
              </a:rPr>
            </a:fld>
            <a:endParaRPr lang="zh-CN" altLang="en-US">
              <a:ea typeface="MiSans Normal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MiSans Normal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MiSans Normal" panose="00000500000000000000" pitchFamily="2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539492" y="5768430"/>
            <a:ext cx="5453742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标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45" y="1762486"/>
            <a:ext cx="4875785" cy="4466771"/>
          </a:xfrm>
          <a:prstGeom prst="rect">
            <a:avLst/>
          </a:prstGeom>
        </p:spPr>
      </p:pic>
      <p:pic>
        <p:nvPicPr>
          <p:cNvPr id="10" name="图片 9" descr="图标&#10;&#10;描述已自动生成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375" y="6259"/>
            <a:ext cx="1930181" cy="148226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57013" y="5745991"/>
            <a:ext cx="5404041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卡通人物&#10;&#10;中度可信度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31" y="1558563"/>
            <a:ext cx="5004605" cy="457401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5525770"/>
            <a:ext cx="12192000" cy="1332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76884" y="5965064"/>
            <a:ext cx="395373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10413868" y="4040512"/>
            <a:ext cx="1628941" cy="2661278"/>
            <a:chOff x="10125489" y="3561722"/>
            <a:chExt cx="1628941" cy="2661278"/>
          </a:xfrm>
        </p:grpSpPr>
        <p:sp>
          <p:nvSpPr>
            <p:cNvPr id="13" name="椭圆 12"/>
            <p:cNvSpPr/>
            <p:nvPr/>
          </p:nvSpPr>
          <p:spPr>
            <a:xfrm>
              <a:off x="10256117" y="5881949"/>
              <a:ext cx="1498313" cy="341051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5489" y="3561722"/>
              <a:ext cx="1498312" cy="2555107"/>
            </a:xfrm>
            <a:prstGeom prst="rect">
              <a:avLst/>
            </a:prstGeom>
          </p:spPr>
        </p:pic>
      </p:grpSp>
      <p:pic>
        <p:nvPicPr>
          <p:cNvPr id="9" name="图片 8" descr="图示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84" y="2138771"/>
            <a:ext cx="3306350" cy="427351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 userDrawn="1"/>
        </p:nvSpPr>
        <p:spPr>
          <a:xfrm>
            <a:off x="0" y="5777865"/>
            <a:ext cx="12192000" cy="108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>
            <a:grpSpLocks noChangeAspect="1"/>
          </p:cNvGrpSpPr>
          <p:nvPr userDrawn="1"/>
        </p:nvGrpSpPr>
        <p:grpSpPr>
          <a:xfrm>
            <a:off x="7701236" y="2870685"/>
            <a:ext cx="4320000" cy="3829029"/>
            <a:chOff x="6403296" y="1386690"/>
            <a:chExt cx="5453742" cy="4833920"/>
          </a:xfrm>
        </p:grpSpPr>
        <p:sp>
          <p:nvSpPr>
            <p:cNvPr id="4" name="椭圆 3"/>
            <p:cNvSpPr/>
            <p:nvPr/>
          </p:nvSpPr>
          <p:spPr>
            <a:xfrm>
              <a:off x="6403296" y="5471310"/>
              <a:ext cx="5453742" cy="749300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9014" y="1386690"/>
              <a:ext cx="5004826" cy="457810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>
            <a:grpSpLocks noChangeAspect="1"/>
          </p:cNvGrpSpPr>
          <p:nvPr userDrawn="1"/>
        </p:nvGrpSpPr>
        <p:grpSpPr>
          <a:xfrm>
            <a:off x="8474710" y="2683510"/>
            <a:ext cx="3600000" cy="4043933"/>
            <a:chOff x="11552" y="2724"/>
            <a:chExt cx="7120" cy="7998"/>
          </a:xfrm>
        </p:grpSpPr>
        <p:sp>
          <p:nvSpPr>
            <p:cNvPr id="13" name="椭圆 12"/>
            <p:cNvSpPr/>
            <p:nvPr/>
          </p:nvSpPr>
          <p:spPr>
            <a:xfrm>
              <a:off x="14818" y="10004"/>
              <a:ext cx="3854" cy="719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552" y="8800"/>
              <a:ext cx="4382" cy="964"/>
            </a:xfrm>
            <a:prstGeom prst="ellipse">
              <a:avLst/>
            </a:prstGeom>
            <a:solidFill>
              <a:srgbClr val="65B1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卡通人物&#10;&#10;中度可信度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14" y="2724"/>
              <a:ext cx="6558" cy="7759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0" y="5588000"/>
            <a:ext cx="12192000" cy="1270000"/>
          </a:xfrm>
          <a:prstGeom prst="rect">
            <a:avLst/>
          </a:prstGeom>
          <a:solidFill>
            <a:srgbClr val="7FC2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896745" y="5797550"/>
            <a:ext cx="8382000" cy="749300"/>
          </a:xfrm>
          <a:prstGeom prst="ellipse">
            <a:avLst/>
          </a:prstGeom>
          <a:solidFill>
            <a:srgbClr val="65B1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5"/>
          <a:stretch>
            <a:fillRect/>
          </a:stretch>
        </p:blipFill>
        <p:spPr>
          <a:xfrm>
            <a:off x="102235" y="2730500"/>
            <a:ext cx="3600000" cy="4039709"/>
          </a:xfrm>
          <a:prstGeom prst="rect">
            <a:avLst/>
          </a:prstGeom>
        </p:spPr>
      </p:pic>
      <p:pic>
        <p:nvPicPr>
          <p:cNvPr id="20" name="图片 19" descr="卡通人物&#10;&#10;中度可信度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7"/>
          <a:stretch>
            <a:fillRect/>
          </a:stretch>
        </p:blipFill>
        <p:spPr>
          <a:xfrm>
            <a:off x="8489689" y="2892420"/>
            <a:ext cx="3600000" cy="3878214"/>
          </a:xfrm>
          <a:prstGeom prst="rect">
            <a:avLst/>
          </a:prstGeom>
        </p:spPr>
      </p:pic>
      <p:pic>
        <p:nvPicPr>
          <p:cNvPr id="19" name="图片 18" descr="卡通人物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65" y="5403850"/>
            <a:ext cx="1764960" cy="1143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1.jpeg"/><Relationship Id="rId1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13427" y="1765633"/>
            <a:ext cx="8165147" cy="3553460"/>
            <a:chOff x="2013427" y="980138"/>
            <a:chExt cx="8165147" cy="3553460"/>
          </a:xfrm>
        </p:grpSpPr>
        <p:sp>
          <p:nvSpPr>
            <p:cNvPr id="22" name="文本框 22" descr="7b0a20202020227461726765744d6f64756c65223a202270726f636573734f6e6c696e65466f6e7473220a7d0a"/>
            <p:cNvSpPr txBox="1"/>
            <p:nvPr/>
          </p:nvSpPr>
          <p:spPr>
            <a:xfrm>
              <a:off x="2013427" y="980138"/>
              <a:ext cx="8165147" cy="3553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dirty="0">
                  <a:solidFill>
                    <a:srgbClr val="46795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+mn-ea"/>
                </a:rPr>
                <a:t>老年人生活能力评估与康复训练</a:t>
              </a:r>
              <a:endPara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60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26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663311" y="1850826"/>
            <a:ext cx="10865377" cy="4180936"/>
            <a:chOff x="695126" y="1458940"/>
            <a:chExt cx="10865377" cy="4180936"/>
          </a:xfrm>
        </p:grpSpPr>
        <p:grpSp>
          <p:nvGrpSpPr>
            <p:cNvPr id="48" name="组合 47"/>
            <p:cNvGrpSpPr/>
            <p:nvPr/>
          </p:nvGrpSpPr>
          <p:grpSpPr>
            <a:xfrm>
              <a:off x="695126" y="1639315"/>
              <a:ext cx="3551410" cy="3044695"/>
              <a:chOff x="695126" y="1815846"/>
              <a:chExt cx="3551410" cy="304469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284166" y="1815846"/>
                <a:ext cx="1723549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zh-CN" sz="2400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矫正性途径</a:t>
                </a:r>
                <a:endPara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  <a:p>
                <a:pPr algn="ctr"/>
                <a:endParaRPr lang="zh-CN" altLang="en-US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95126" y="2320166"/>
                <a:ext cx="3551410" cy="254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zh-CN" dirty="0">
                    <a:latin typeface="黑体" panose="02010609060101010101" charset="-122"/>
                    <a:ea typeface="黑体" panose="02010609060101010101" charset="-122"/>
                  </a:rPr>
                  <a:t>矫正或训练的方法，又称为认知再训练，为假设特定认知任务技巧的练习可转为类似任务或活动的表现技巧。例如，练习复制排列木钉板的图形作为空间关系的训练</a:t>
                </a:r>
                <a:r>
                  <a:rPr lang="zh-CN" altLang="en-US" dirty="0">
                    <a:latin typeface="黑体" panose="02010609060101010101" charset="-122"/>
                    <a:ea typeface="黑体" panose="02010609060101010101" charset="-122"/>
                  </a:rPr>
                  <a:t>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4384166" y="1458940"/>
              <a:ext cx="3496241" cy="4180936"/>
              <a:chOff x="4302027" y="1255740"/>
              <a:chExt cx="3496241" cy="418093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4302027" y="1940435"/>
                <a:ext cx="3496241" cy="3496241"/>
              </a:xfrm>
              <a:prstGeom prst="ellipse">
                <a:avLst/>
              </a:prstGeom>
              <a:solidFill>
                <a:srgbClr val="7FC2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2" name="图片 21" descr="图标&#10;&#10;描述已自动生成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48834" y="1255740"/>
                <a:ext cx="2802627" cy="4162992"/>
              </a:xfrm>
              <a:prstGeom prst="rect">
                <a:avLst/>
              </a:prstGeom>
            </p:spPr>
          </p:pic>
        </p:grpSp>
        <p:grpSp>
          <p:nvGrpSpPr>
            <p:cNvPr id="49" name="组合 48"/>
            <p:cNvGrpSpPr/>
            <p:nvPr/>
          </p:nvGrpSpPr>
          <p:grpSpPr>
            <a:xfrm>
              <a:off x="8236147" y="1658410"/>
              <a:ext cx="3324356" cy="3683536"/>
              <a:chOff x="704069" y="1834941"/>
              <a:chExt cx="3324356" cy="3683536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1209812" y="1834941"/>
                <a:ext cx="17235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zh-CN" sz="2400" dirty="0">
                    <a:solidFill>
                      <a:srgbClr val="417F54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适应性途径</a:t>
                </a:r>
                <a:endPara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704069" y="2562603"/>
                <a:ext cx="3324356" cy="2955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zh-CN" dirty="0"/>
                  <a:t>指的是重复练习特定的活动，使老年人在特定的作业表现上更加独立。例如，老年人因为对肢体的感觉缺损，无法完成穿衣活动，训练时可设计穿衣服的活动，并让老年人多次重复练习，且可给予提示。</a:t>
                </a:r>
                <a:endPara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Normal" panose="00000500000000000000" pitchFamily="2" charset="-122"/>
                  <a:ea typeface="MiSans Normal" panose="00000500000000000000" pitchFamily="2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556502" y="1024571"/>
            <a:ext cx="33786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C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认知障碍者的训练方案</a:t>
            </a:r>
            <a:endParaRPr lang="zh-CN" altLang="en-US" sz="2400" dirty="0">
              <a:solidFill>
                <a:srgbClr val="FFC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465786"/>
            <a:chOff x="695126" y="1102860"/>
            <a:chExt cx="6651785" cy="1465786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865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1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）注意力障碍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99247" y="3548068"/>
            <a:ext cx="544159" cy="324612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281" y="1138624"/>
            <a:ext cx="540045" cy="40261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4091611" y="2180034"/>
            <a:ext cx="6006054" cy="1074026"/>
          </a:xfrm>
          <a:custGeom>
            <a:avLst/>
            <a:gdLst/>
            <a:ahLst/>
            <a:cxnLst/>
            <a:rect l="l" t="t" r="r" b="b"/>
            <a:pathLst>
              <a:path w="6006054" h="1074026">
                <a:moveTo>
                  <a:pt x="0" y="0"/>
                </a:moveTo>
                <a:lnTo>
                  <a:pt x="6006054" y="0"/>
                </a:lnTo>
                <a:lnTo>
                  <a:pt x="6006054" y="1074026"/>
                </a:lnTo>
                <a:lnTo>
                  <a:pt x="0" y="1074026"/>
                </a:lnTo>
                <a:close/>
              </a:path>
            </a:pathLst>
          </a:custGeom>
          <a:solidFill>
            <a:srgbClr val="92D050"/>
          </a:solidFill>
        </p:spPr>
      </p:sp>
      <p:sp>
        <p:nvSpPr>
          <p:cNvPr id="7" name="Text 1"/>
          <p:cNvSpPr/>
          <p:nvPr/>
        </p:nvSpPr>
        <p:spPr>
          <a:xfrm>
            <a:off x="4091611" y="2180034"/>
            <a:ext cx="6006054" cy="1074026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8" name="Shape 2"/>
          <p:cNvSpPr/>
          <p:nvPr/>
        </p:nvSpPr>
        <p:spPr>
          <a:xfrm>
            <a:off x="3117592" y="3493570"/>
            <a:ext cx="6006054" cy="1046682"/>
          </a:xfrm>
          <a:custGeom>
            <a:avLst/>
            <a:gdLst/>
            <a:ahLst/>
            <a:cxnLst/>
            <a:rect l="l" t="t" r="r" b="b"/>
            <a:pathLst>
              <a:path w="6006054" h="1046682">
                <a:moveTo>
                  <a:pt x="0" y="0"/>
                </a:moveTo>
                <a:lnTo>
                  <a:pt x="6006054" y="0"/>
                </a:lnTo>
                <a:lnTo>
                  <a:pt x="6006054" y="1046682"/>
                </a:lnTo>
                <a:lnTo>
                  <a:pt x="0" y="1046682"/>
                </a:lnTo>
                <a:close/>
              </a:path>
            </a:pathLst>
          </a:custGeom>
          <a:solidFill>
            <a:srgbClr val="998DEF"/>
          </a:solidFill>
        </p:spPr>
      </p:sp>
      <p:sp>
        <p:nvSpPr>
          <p:cNvPr id="10" name="Text 3"/>
          <p:cNvSpPr/>
          <p:nvPr/>
        </p:nvSpPr>
        <p:spPr>
          <a:xfrm>
            <a:off x="3117592" y="3493570"/>
            <a:ext cx="6006054" cy="104668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3" name="Shape 4"/>
          <p:cNvSpPr/>
          <p:nvPr/>
        </p:nvSpPr>
        <p:spPr>
          <a:xfrm>
            <a:off x="4095817" y="4764677"/>
            <a:ext cx="6006054" cy="1087698"/>
          </a:xfrm>
          <a:custGeom>
            <a:avLst/>
            <a:gdLst/>
            <a:ahLst/>
            <a:cxnLst/>
            <a:rect l="l" t="t" r="r" b="b"/>
            <a:pathLst>
              <a:path w="6006054" h="1087698">
                <a:moveTo>
                  <a:pt x="0" y="0"/>
                </a:moveTo>
                <a:lnTo>
                  <a:pt x="6006054" y="0"/>
                </a:lnTo>
                <a:lnTo>
                  <a:pt x="6006054" y="1087698"/>
                </a:lnTo>
                <a:lnTo>
                  <a:pt x="0" y="1087698"/>
                </a:lnTo>
                <a:close/>
              </a:path>
            </a:pathLst>
          </a:custGeom>
          <a:solidFill>
            <a:srgbClr val="40AFFC"/>
          </a:solidFill>
        </p:spPr>
      </p:sp>
      <p:sp>
        <p:nvSpPr>
          <p:cNvPr id="14" name="Text 5"/>
          <p:cNvSpPr/>
          <p:nvPr/>
        </p:nvSpPr>
        <p:spPr>
          <a:xfrm>
            <a:off x="4095817" y="4764677"/>
            <a:ext cx="6006054" cy="108769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5" name="Text 6"/>
          <p:cNvSpPr/>
          <p:nvPr/>
        </p:nvSpPr>
        <p:spPr>
          <a:xfrm>
            <a:off x="4221090" y="2458560"/>
            <a:ext cx="5892668" cy="625043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数字游戏、编制、折纸、剪纸</a:t>
            </a:r>
            <a:endParaRPr lang="en-US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回忆</a:t>
            </a:r>
            <a:r>
              <a:rPr lang="en-US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中常用的食物并说出</a:t>
            </a:r>
            <a:r>
              <a:rPr lang="en-US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步行训练</a:t>
            </a:r>
            <a:endParaRPr 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Text 7"/>
          <p:cNvSpPr/>
          <p:nvPr/>
        </p:nvSpPr>
        <p:spPr>
          <a:xfrm>
            <a:off x="3277155" y="3767707"/>
            <a:ext cx="5466923" cy="601127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家属准备标有汉字、数字的卡片，朗读后让患者找出特点的符号</a:t>
            </a:r>
            <a:endParaRPr lang="en-US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Helvetica" panose="020B0604020202020204" pitchFamily="34" charset="-120"/>
            </a:endParaRPr>
          </a:p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给患者朗读一段文字，当听到“你”时做出手势反应</a:t>
            </a:r>
            <a:endParaRPr 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Text 8"/>
          <p:cNvSpPr/>
          <p:nvPr/>
        </p:nvSpPr>
        <p:spPr>
          <a:xfrm>
            <a:off x="4212586" y="5083894"/>
            <a:ext cx="5901172" cy="549831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手机或</a:t>
            </a:r>
            <a:r>
              <a:rPr lang="en-US" altLang="zh-CN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iPad</a:t>
            </a: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、电脑等下载不同的图片或小游戏，比较图片的不同，如连连看，找不同等，从简单难度开始，逐渐增加。</a:t>
            </a:r>
            <a:endParaRPr 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Text 9"/>
          <p:cNvSpPr/>
          <p:nvPr/>
        </p:nvSpPr>
        <p:spPr>
          <a:xfrm>
            <a:off x="4220999" y="2188447"/>
            <a:ext cx="5876666" cy="403572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800"/>
              </a:lnSpc>
              <a:spcBef>
                <a:spcPts val="365"/>
              </a:spcBef>
              <a:buNone/>
            </a:pPr>
            <a:r>
              <a:rPr lang="zh-CN" alt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单任务或</a:t>
            </a:r>
            <a:r>
              <a:rPr lang="en-US" sz="1315" b="1" dirty="0" err="1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双重任务训练</a:t>
            </a:r>
            <a:endParaRPr lang="en-US" sz="1460" dirty="0"/>
          </a:p>
        </p:txBody>
      </p:sp>
      <p:sp>
        <p:nvSpPr>
          <p:cNvPr id="19" name="Text 10"/>
          <p:cNvSpPr/>
          <p:nvPr/>
        </p:nvSpPr>
        <p:spPr>
          <a:xfrm>
            <a:off x="3277155" y="3484883"/>
            <a:ext cx="5466923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800"/>
              </a:lnSpc>
              <a:spcBef>
                <a:spcPts val="365"/>
              </a:spcBef>
              <a:buNone/>
            </a:pPr>
            <a:r>
              <a:rPr 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听觉注意力训练</a:t>
            </a:r>
            <a:endParaRPr lang="en-US" sz="1460" dirty="0"/>
          </a:p>
        </p:txBody>
      </p:sp>
      <p:sp>
        <p:nvSpPr>
          <p:cNvPr id="20" name="Text 11"/>
          <p:cNvSpPr/>
          <p:nvPr/>
        </p:nvSpPr>
        <p:spPr>
          <a:xfrm>
            <a:off x="4221547" y="4788817"/>
            <a:ext cx="5876117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800"/>
              </a:lnSpc>
              <a:spcBef>
                <a:spcPts val="365"/>
              </a:spcBef>
              <a:buNone/>
            </a:pPr>
            <a:r>
              <a:rPr 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视觉搜索任务</a:t>
            </a:r>
            <a:endParaRPr lang="en-US" sz="1460" dirty="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7760" y="4764677"/>
            <a:ext cx="997968" cy="105805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1632" y="3479455"/>
            <a:ext cx="996648" cy="106079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4620" y="2188447"/>
            <a:ext cx="1107096" cy="106079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640704" y="5961783"/>
            <a:ext cx="675476" cy="374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311897"/>
            <a:chOff x="695126" y="1102860"/>
            <a:chExt cx="6651785" cy="1311897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2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）记忆力障碍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017" y="3984882"/>
            <a:ext cx="544159" cy="324612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 flipV="1">
            <a:off x="8032022" y="3676181"/>
            <a:ext cx="2488082" cy="2695345"/>
          </a:xfrm>
          <a:custGeom>
            <a:avLst/>
            <a:gdLst/>
            <a:ahLst/>
            <a:cxnLst/>
            <a:rect l="l" t="t" r="r" b="b"/>
            <a:pathLst>
              <a:path w="2488082" h="2695345">
                <a:moveTo>
                  <a:pt x="414682" y="0"/>
                </a:moveTo>
                <a:lnTo>
                  <a:pt x="2073409" y="0"/>
                </a:lnTo>
                <a:cubicBezTo>
                  <a:pt x="2302405" y="0"/>
                  <a:pt x="2488091" y="192540"/>
                  <a:pt x="2488091" y="430001"/>
                </a:cubicBezTo>
                <a:lnTo>
                  <a:pt x="2488091" y="2695306"/>
                </a:lnTo>
                <a:lnTo>
                  <a:pt x="0" y="2695306"/>
                </a:lnTo>
                <a:lnTo>
                  <a:pt x="0" y="430001"/>
                </a:lnTo>
                <a:cubicBezTo>
                  <a:pt x="0" y="192540"/>
                  <a:pt x="185685" y="0"/>
                  <a:pt x="414682" y="0"/>
                </a:cubicBezTo>
                <a:close/>
              </a:path>
            </a:pathLst>
          </a:custGeom>
          <a:solidFill>
            <a:srgbClr val="40AFFC"/>
          </a:solidFill>
        </p:spPr>
      </p:sp>
      <p:sp>
        <p:nvSpPr>
          <p:cNvPr id="7" name="Text 1"/>
          <p:cNvSpPr/>
          <p:nvPr/>
        </p:nvSpPr>
        <p:spPr>
          <a:xfrm>
            <a:off x="8032022" y="3676181"/>
            <a:ext cx="2488082" cy="269534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8" name="Shape 2"/>
          <p:cNvSpPr/>
          <p:nvPr/>
        </p:nvSpPr>
        <p:spPr>
          <a:xfrm flipV="1">
            <a:off x="5149833" y="3676181"/>
            <a:ext cx="2488082" cy="2695345"/>
          </a:xfrm>
          <a:custGeom>
            <a:avLst/>
            <a:gdLst/>
            <a:ahLst/>
            <a:cxnLst/>
            <a:rect l="l" t="t" r="r" b="b"/>
            <a:pathLst>
              <a:path w="2488082" h="2695345">
                <a:moveTo>
                  <a:pt x="414682" y="0"/>
                </a:moveTo>
                <a:lnTo>
                  <a:pt x="2073409" y="0"/>
                </a:lnTo>
                <a:cubicBezTo>
                  <a:pt x="2302405" y="0"/>
                  <a:pt x="2488091" y="192540"/>
                  <a:pt x="2488091" y="430001"/>
                </a:cubicBezTo>
                <a:lnTo>
                  <a:pt x="2488091" y="2695306"/>
                </a:lnTo>
                <a:lnTo>
                  <a:pt x="0" y="2695306"/>
                </a:lnTo>
                <a:lnTo>
                  <a:pt x="0" y="430001"/>
                </a:lnTo>
                <a:cubicBezTo>
                  <a:pt x="0" y="192540"/>
                  <a:pt x="185685" y="0"/>
                  <a:pt x="414682" y="0"/>
                </a:cubicBezTo>
                <a:close/>
              </a:path>
            </a:pathLst>
          </a:custGeom>
          <a:solidFill>
            <a:srgbClr val="998DEF"/>
          </a:solidFill>
        </p:spPr>
      </p:sp>
      <p:sp>
        <p:nvSpPr>
          <p:cNvPr id="10" name="Text 3"/>
          <p:cNvSpPr/>
          <p:nvPr/>
        </p:nvSpPr>
        <p:spPr>
          <a:xfrm>
            <a:off x="5149833" y="3676181"/>
            <a:ext cx="2488082" cy="269534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3" name="Shape 4"/>
          <p:cNvSpPr/>
          <p:nvPr/>
        </p:nvSpPr>
        <p:spPr>
          <a:xfrm flipV="1">
            <a:off x="2225399" y="3676181"/>
            <a:ext cx="2488082" cy="2695345"/>
          </a:xfrm>
          <a:custGeom>
            <a:avLst/>
            <a:gdLst/>
            <a:ahLst/>
            <a:cxnLst/>
            <a:rect l="l" t="t" r="r" b="b"/>
            <a:pathLst>
              <a:path w="2488082" h="2695345">
                <a:moveTo>
                  <a:pt x="414682" y="0"/>
                </a:moveTo>
                <a:lnTo>
                  <a:pt x="2073411" y="0"/>
                </a:lnTo>
                <a:cubicBezTo>
                  <a:pt x="2302407" y="0"/>
                  <a:pt x="2488093" y="192540"/>
                  <a:pt x="2488093" y="430001"/>
                </a:cubicBezTo>
                <a:lnTo>
                  <a:pt x="2488093" y="2695306"/>
                </a:lnTo>
                <a:lnTo>
                  <a:pt x="0" y="2695306"/>
                </a:lnTo>
                <a:lnTo>
                  <a:pt x="0" y="430001"/>
                </a:lnTo>
                <a:cubicBezTo>
                  <a:pt x="0" y="192540"/>
                  <a:pt x="185685" y="0"/>
                  <a:pt x="414682" y="0"/>
                </a:cubicBezTo>
                <a:close/>
              </a:path>
            </a:pathLst>
          </a:custGeom>
          <a:solidFill>
            <a:srgbClr val="92D050"/>
          </a:solidFill>
        </p:spPr>
      </p:sp>
      <p:sp>
        <p:nvSpPr>
          <p:cNvPr id="14" name="Text 5"/>
          <p:cNvSpPr/>
          <p:nvPr/>
        </p:nvSpPr>
        <p:spPr>
          <a:xfrm>
            <a:off x="2225399" y="3676181"/>
            <a:ext cx="2488082" cy="2695345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5" name="Shape 6"/>
          <p:cNvSpPr/>
          <p:nvPr/>
        </p:nvSpPr>
        <p:spPr>
          <a:xfrm>
            <a:off x="8032022" y="2185434"/>
            <a:ext cx="2488082" cy="2488082"/>
          </a:xfrm>
          <a:custGeom>
            <a:avLst/>
            <a:gdLst/>
            <a:ahLst/>
            <a:cxnLst/>
            <a:rect l="l" t="t" r="r" b="b"/>
            <a:pathLst>
              <a:path w="2488082" h="2488082">
                <a:moveTo>
                  <a:pt x="1244041" y="0"/>
                </a:moveTo>
                <a:cubicBezTo>
                  <a:pt x="1930646" y="0"/>
                  <a:pt x="2488082" y="557436"/>
                  <a:pt x="2488082" y="1244041"/>
                </a:cubicBezTo>
                <a:cubicBezTo>
                  <a:pt x="2488082" y="1930646"/>
                  <a:pt x="1930646" y="2488082"/>
                  <a:pt x="1244041" y="2488082"/>
                </a:cubicBezTo>
                <a:cubicBezTo>
                  <a:pt x="557436" y="2488082"/>
                  <a:pt x="0" y="1930646"/>
                  <a:pt x="0" y="1244041"/>
                </a:cubicBezTo>
                <a:cubicBezTo>
                  <a:pt x="0" y="557436"/>
                  <a:pt x="557436" y="0"/>
                  <a:pt x="1244041" y="0"/>
                </a:cubicBezTo>
                <a:close/>
              </a:path>
            </a:pathLst>
          </a:custGeom>
          <a:solidFill>
            <a:srgbClr val="CBE5FC"/>
          </a:solidFill>
        </p:spPr>
      </p:sp>
      <p:sp>
        <p:nvSpPr>
          <p:cNvPr id="16" name="Text 7"/>
          <p:cNvSpPr/>
          <p:nvPr/>
        </p:nvSpPr>
        <p:spPr>
          <a:xfrm>
            <a:off x="8032022" y="2185434"/>
            <a:ext cx="2488082" cy="248808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7" name="Shape 8"/>
          <p:cNvSpPr/>
          <p:nvPr/>
        </p:nvSpPr>
        <p:spPr>
          <a:xfrm>
            <a:off x="5149833" y="2185434"/>
            <a:ext cx="2488082" cy="2488082"/>
          </a:xfrm>
          <a:custGeom>
            <a:avLst/>
            <a:gdLst/>
            <a:ahLst/>
            <a:cxnLst/>
            <a:rect l="l" t="t" r="r" b="b"/>
            <a:pathLst>
              <a:path w="2488082" h="2488082">
                <a:moveTo>
                  <a:pt x="1244041" y="0"/>
                </a:moveTo>
                <a:cubicBezTo>
                  <a:pt x="1930646" y="0"/>
                  <a:pt x="2488082" y="557436"/>
                  <a:pt x="2488082" y="1244041"/>
                </a:cubicBezTo>
                <a:cubicBezTo>
                  <a:pt x="2488082" y="1930646"/>
                  <a:pt x="1930646" y="2488082"/>
                  <a:pt x="1244041" y="2488082"/>
                </a:cubicBezTo>
                <a:cubicBezTo>
                  <a:pt x="557436" y="2488082"/>
                  <a:pt x="0" y="1930646"/>
                  <a:pt x="0" y="1244041"/>
                </a:cubicBezTo>
                <a:cubicBezTo>
                  <a:pt x="0" y="557436"/>
                  <a:pt x="557436" y="0"/>
                  <a:pt x="1244041" y="0"/>
                </a:cubicBezTo>
                <a:close/>
              </a:path>
            </a:pathLst>
          </a:custGeom>
          <a:solidFill>
            <a:srgbClr val="D4CFF8"/>
          </a:solidFill>
        </p:spPr>
      </p:sp>
      <p:sp>
        <p:nvSpPr>
          <p:cNvPr id="18" name="Text 9"/>
          <p:cNvSpPr/>
          <p:nvPr/>
        </p:nvSpPr>
        <p:spPr>
          <a:xfrm>
            <a:off x="5149833" y="2185434"/>
            <a:ext cx="2488082" cy="248808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9" name="Shape 10"/>
          <p:cNvSpPr/>
          <p:nvPr/>
        </p:nvSpPr>
        <p:spPr>
          <a:xfrm>
            <a:off x="2225399" y="2185434"/>
            <a:ext cx="2488082" cy="2488082"/>
          </a:xfrm>
          <a:custGeom>
            <a:avLst/>
            <a:gdLst/>
            <a:ahLst/>
            <a:cxnLst/>
            <a:rect l="l" t="t" r="r" b="b"/>
            <a:pathLst>
              <a:path w="2488082" h="2488082">
                <a:moveTo>
                  <a:pt x="1244041" y="0"/>
                </a:moveTo>
                <a:cubicBezTo>
                  <a:pt x="1930646" y="0"/>
                  <a:pt x="2488082" y="557436"/>
                  <a:pt x="2488082" y="1244041"/>
                </a:cubicBezTo>
                <a:cubicBezTo>
                  <a:pt x="2488082" y="1930646"/>
                  <a:pt x="1930646" y="2488082"/>
                  <a:pt x="1244041" y="2488082"/>
                </a:cubicBezTo>
                <a:cubicBezTo>
                  <a:pt x="557436" y="2488082"/>
                  <a:pt x="0" y="1930646"/>
                  <a:pt x="0" y="1244041"/>
                </a:cubicBezTo>
                <a:cubicBezTo>
                  <a:pt x="0" y="557436"/>
                  <a:pt x="557436" y="0"/>
                  <a:pt x="1244041" y="0"/>
                </a:cubicBezTo>
                <a:close/>
              </a:path>
            </a:pathLst>
          </a:custGeom>
          <a:solidFill>
            <a:srgbClr val="CAE0BA"/>
          </a:solidFill>
        </p:spPr>
      </p:sp>
      <p:sp>
        <p:nvSpPr>
          <p:cNvPr id="20" name="Text 11"/>
          <p:cNvSpPr/>
          <p:nvPr/>
        </p:nvSpPr>
        <p:spPr>
          <a:xfrm>
            <a:off x="2225399" y="2185434"/>
            <a:ext cx="2488082" cy="248808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21" name="Text 12"/>
          <p:cNvSpPr/>
          <p:nvPr/>
        </p:nvSpPr>
        <p:spPr>
          <a:xfrm>
            <a:off x="2267644" y="5027902"/>
            <a:ext cx="2488082" cy="120212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采取重复记数字、询问年月日、重复常用家人的电话号码、回忆常见的生活用品、食物的名称；</a:t>
            </a:r>
            <a:endParaRPr lang="en-US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按一定间隔附属信息，反复进行并逐渐延长间隔时间</a:t>
            </a:r>
            <a:r>
              <a:rPr lang="zh-CN" altLang="en-US" sz="146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en-US" sz="1460" dirty="0">
              <a:solidFill>
                <a:schemeClr val="bg1"/>
              </a:solidFill>
            </a:endParaRPr>
          </a:p>
        </p:txBody>
      </p:sp>
      <p:sp>
        <p:nvSpPr>
          <p:cNvPr id="22" name="Text 13"/>
          <p:cNvSpPr/>
          <p:nvPr/>
        </p:nvSpPr>
        <p:spPr>
          <a:xfrm>
            <a:off x="5151890" y="5252271"/>
            <a:ext cx="2488082" cy="549831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配患者一起看老照片、回忆往事、鼓励讲述年轻时候的故事；</a:t>
            </a:r>
            <a:endParaRPr lang="en-US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Text 14"/>
          <p:cNvSpPr/>
          <p:nvPr/>
        </p:nvSpPr>
        <p:spPr>
          <a:xfrm>
            <a:off x="8029965" y="5244385"/>
            <a:ext cx="2488082" cy="557717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500"/>
              </a:lnSpc>
              <a:spcBef>
                <a:spcPts val="365"/>
              </a:spcBef>
              <a:buNone/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通过图片、数字、文字等等，将熟悉事务与较生疏事务联系记忆</a:t>
            </a:r>
            <a:r>
              <a:rPr lang="en-US" sz="1200" dirty="0"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。</a:t>
            </a:r>
            <a:endParaRPr 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Text 15"/>
          <p:cNvSpPr/>
          <p:nvPr/>
        </p:nvSpPr>
        <p:spPr>
          <a:xfrm>
            <a:off x="5149833" y="4707807"/>
            <a:ext cx="2469154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800"/>
              </a:lnSpc>
              <a:spcBef>
                <a:spcPts val="365"/>
              </a:spcBef>
              <a:buNone/>
            </a:pPr>
            <a:r>
              <a:rPr 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故事记忆法</a:t>
            </a:r>
            <a:endParaRPr lang="en-US" sz="1460" dirty="0"/>
          </a:p>
        </p:txBody>
      </p:sp>
      <p:sp>
        <p:nvSpPr>
          <p:cNvPr id="25" name="Text 16"/>
          <p:cNvSpPr/>
          <p:nvPr/>
        </p:nvSpPr>
        <p:spPr>
          <a:xfrm>
            <a:off x="8032022" y="4707807"/>
            <a:ext cx="2488082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800"/>
              </a:lnSpc>
              <a:spcBef>
                <a:spcPts val="365"/>
              </a:spcBef>
              <a:buNone/>
            </a:pPr>
            <a:r>
              <a:rPr 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联想记忆法</a:t>
            </a:r>
            <a:endParaRPr lang="en-US" sz="1460" dirty="0"/>
          </a:p>
        </p:txBody>
      </p:sp>
      <p:sp>
        <p:nvSpPr>
          <p:cNvPr id="26" name="Text 17"/>
          <p:cNvSpPr/>
          <p:nvPr/>
        </p:nvSpPr>
        <p:spPr>
          <a:xfrm>
            <a:off x="2225399" y="4707807"/>
            <a:ext cx="2488082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800"/>
              </a:lnSpc>
              <a:spcBef>
                <a:spcPts val="365"/>
              </a:spcBef>
              <a:buNone/>
            </a:pPr>
            <a:r>
              <a:rPr lang="en-US" sz="1315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重复记忆法</a:t>
            </a:r>
            <a:endParaRPr lang="en-US" sz="1460" dirty="0"/>
          </a:p>
        </p:txBody>
      </p:sp>
      <p:pic>
        <p:nvPicPr>
          <p:cNvPr id="27" name="Image 2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81248" y="2441283"/>
            <a:ext cx="1976476" cy="1976293"/>
          </a:xfrm>
          <a:prstGeom prst="ellipse">
            <a:avLst/>
          </a:prstGeom>
        </p:spPr>
      </p:pic>
      <p:pic>
        <p:nvPicPr>
          <p:cNvPr id="28" name="Image 3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405773" y="2441283"/>
            <a:ext cx="1976476" cy="1976293"/>
          </a:xfrm>
          <a:prstGeom prst="ellipse">
            <a:avLst/>
          </a:prstGeom>
        </p:spPr>
      </p:pic>
      <p:pic>
        <p:nvPicPr>
          <p:cNvPr id="29" name="Image 4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87871" y="2441283"/>
            <a:ext cx="1976293" cy="1976293"/>
          </a:xfrm>
          <a:prstGeom prst="ellipse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200329"/>
            <a:chOff x="695126" y="1102860"/>
            <a:chExt cx="6651785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3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）执行力障碍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" name="Shape 10"/>
          <p:cNvSpPr/>
          <p:nvPr/>
        </p:nvSpPr>
        <p:spPr>
          <a:xfrm>
            <a:off x="3037721" y="2159798"/>
            <a:ext cx="2050292" cy="1551510"/>
          </a:xfrm>
          <a:custGeom>
            <a:avLst/>
            <a:gdLst/>
            <a:ahLst/>
            <a:cxnLst/>
            <a:rect l="l" t="t" r="r" b="b"/>
            <a:pathLst>
              <a:path w="2566995" h="1241115">
                <a:moveTo>
                  <a:pt x="0" y="0"/>
                </a:moveTo>
                <a:lnTo>
                  <a:pt x="2566995" y="0"/>
                </a:lnTo>
                <a:lnTo>
                  <a:pt x="2566995" y="1241115"/>
                </a:lnTo>
                <a:lnTo>
                  <a:pt x="0" y="1241115"/>
                </a:lnTo>
                <a:close/>
              </a:path>
            </a:pathLst>
          </a:custGeom>
          <a:solidFill>
            <a:srgbClr val="92D050"/>
          </a:solidFill>
        </p:spPr>
      </p:sp>
      <p:sp>
        <p:nvSpPr>
          <p:cNvPr id="6" name="Text 1"/>
          <p:cNvSpPr/>
          <p:nvPr/>
        </p:nvSpPr>
        <p:spPr>
          <a:xfrm>
            <a:off x="2600025" y="2143934"/>
            <a:ext cx="2546055" cy="1587307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marL="0" indent="0" algn="ctr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7" name="Text 6"/>
          <p:cNvSpPr/>
          <p:nvPr/>
        </p:nvSpPr>
        <p:spPr>
          <a:xfrm>
            <a:off x="7692593" y="2144117"/>
            <a:ext cx="2546238" cy="158758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l">
              <a:spcBef>
                <a:spcPts val="365"/>
              </a:spcBef>
              <a:buNone/>
            </a:pPr>
            <a:r>
              <a:rPr lang="en-US" sz="1315" dirty="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8" name="Text 8"/>
          <p:cNvSpPr/>
          <p:nvPr/>
        </p:nvSpPr>
        <p:spPr>
          <a:xfrm>
            <a:off x="2579542" y="2143934"/>
            <a:ext cx="2567452" cy="36768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ctr">
              <a:spcBef>
                <a:spcPts val="365"/>
              </a:spcBef>
              <a:buNone/>
            </a:pPr>
            <a:r>
              <a:rPr lang="en-US" sz="1240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0" name="Text 9"/>
          <p:cNvSpPr/>
          <p:nvPr/>
        </p:nvSpPr>
        <p:spPr>
          <a:xfrm>
            <a:off x="2579542" y="2143934"/>
            <a:ext cx="2566538" cy="374904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 algn="ctr">
              <a:lnSpc>
                <a:spcPts val="1600"/>
              </a:lnSpc>
              <a:spcBef>
                <a:spcPts val="365"/>
              </a:spcBef>
              <a:buNone/>
            </a:pPr>
            <a:r>
              <a:rPr lang="en-US" sz="1170" b="1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抑制控制训练</a:t>
            </a:r>
            <a:endParaRPr lang="en-US" sz="1460" dirty="0"/>
          </a:p>
        </p:txBody>
      </p:sp>
      <p:sp>
        <p:nvSpPr>
          <p:cNvPr id="13" name="Text 17"/>
          <p:cNvSpPr/>
          <p:nvPr/>
        </p:nvSpPr>
        <p:spPr>
          <a:xfrm>
            <a:off x="7723181" y="2144117"/>
            <a:ext cx="2496861" cy="36777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indent="0" algn="ctr">
              <a:spcBef>
                <a:spcPts val="365"/>
              </a:spcBef>
              <a:buNone/>
            </a:pPr>
            <a:r>
              <a:rPr lang="en-US" sz="1240" dirty="0">
                <a:solidFill>
                  <a:srgbClr val="FFFFFF"/>
                </a:solidFill>
                <a:latin typeface="Helvetica" panose="020B0604020202020204" pitchFamily="34" charset="0"/>
                <a:ea typeface="Helvetica" panose="020B0604020202020204" pitchFamily="34" charset="-122"/>
                <a:cs typeface="Helvetica" panose="020B0604020202020204" pitchFamily="34" charset="-120"/>
              </a:rPr>
              <a:t> </a:t>
            </a:r>
            <a:endParaRPr lang="en-US" sz="1460" dirty="0"/>
          </a:p>
        </p:txBody>
      </p:sp>
      <p:sp>
        <p:nvSpPr>
          <p:cNvPr id="14" name="Shape 22"/>
          <p:cNvSpPr/>
          <p:nvPr/>
        </p:nvSpPr>
        <p:spPr>
          <a:xfrm>
            <a:off x="5109680" y="2163646"/>
            <a:ext cx="5070211" cy="408695"/>
          </a:xfrm>
          <a:custGeom>
            <a:avLst/>
            <a:gdLst/>
            <a:ahLst/>
            <a:cxnLst/>
            <a:rect l="l" t="t" r="r" b="b"/>
            <a:pathLst>
              <a:path w="2600828" h="367680">
                <a:moveTo>
                  <a:pt x="0" y="0"/>
                </a:moveTo>
                <a:lnTo>
                  <a:pt x="2600828" y="0"/>
                </a:lnTo>
                <a:lnTo>
                  <a:pt x="2600828" y="367680"/>
                </a:lnTo>
                <a:lnTo>
                  <a:pt x="0" y="367680"/>
                </a:lnTo>
                <a:close/>
              </a:path>
            </a:pathLst>
          </a:custGeom>
          <a:solidFill>
            <a:srgbClr val="79A4F4"/>
          </a:solidFill>
        </p:spPr>
      </p:sp>
      <p:grpSp>
        <p:nvGrpSpPr>
          <p:cNvPr id="15" name="组合 14"/>
          <p:cNvGrpSpPr/>
          <p:nvPr/>
        </p:nvGrpSpPr>
        <p:grpSpPr>
          <a:xfrm>
            <a:off x="2550097" y="2470192"/>
            <a:ext cx="7659289" cy="2863149"/>
            <a:chOff x="715792" y="1515638"/>
            <a:chExt cx="7659289" cy="2863149"/>
          </a:xfrm>
        </p:grpSpPr>
        <p:sp>
          <p:nvSpPr>
            <p:cNvPr id="16" name="Shape 13"/>
            <p:cNvSpPr/>
            <p:nvPr/>
          </p:nvSpPr>
          <p:spPr>
            <a:xfrm>
              <a:off x="3277941" y="1515638"/>
              <a:ext cx="5067695" cy="1239251"/>
            </a:xfrm>
            <a:custGeom>
              <a:avLst/>
              <a:gdLst/>
              <a:ahLst/>
              <a:cxnLst/>
              <a:rect l="l" t="t" r="r" b="b"/>
              <a:pathLst>
                <a:path w="2600371" h="1241115">
                  <a:moveTo>
                    <a:pt x="0" y="0"/>
                  </a:moveTo>
                  <a:lnTo>
                    <a:pt x="2600371" y="0"/>
                  </a:lnTo>
                  <a:lnTo>
                    <a:pt x="2600371" y="1241115"/>
                  </a:lnTo>
                  <a:lnTo>
                    <a:pt x="0" y="1241115"/>
                  </a:lnTo>
                  <a:close/>
                </a:path>
              </a:pathLst>
            </a:custGeom>
            <a:solidFill>
              <a:srgbClr val="40AFFC"/>
            </a:solidFill>
          </p:spPr>
        </p:sp>
        <p:sp>
          <p:nvSpPr>
            <p:cNvPr id="17" name="Text 2"/>
            <p:cNvSpPr/>
            <p:nvPr/>
          </p:nvSpPr>
          <p:spPr>
            <a:xfrm>
              <a:off x="770565" y="1796430"/>
              <a:ext cx="2614635" cy="462629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l">
                <a:lnSpc>
                  <a:spcPts val="2960"/>
                </a:lnSpc>
                <a:spcBef>
                  <a:spcPts val="365"/>
                </a:spcBef>
                <a:buNone/>
              </a:pPr>
              <a:r>
                <a:rPr lang="en-US" sz="2115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18" name="Shape 3"/>
            <p:cNvSpPr/>
            <p:nvPr/>
          </p:nvSpPr>
          <p:spPr>
            <a:xfrm>
              <a:off x="3275426" y="2743849"/>
              <a:ext cx="2546238" cy="1587581"/>
            </a:xfrm>
            <a:custGeom>
              <a:avLst/>
              <a:gdLst/>
              <a:ahLst/>
              <a:cxnLst/>
              <a:rect l="l" t="t" r="r" b="b"/>
              <a:pathLst>
                <a:path w="2546238" h="1587581">
                  <a:moveTo>
                    <a:pt x="0" y="0"/>
                  </a:moveTo>
                  <a:lnTo>
                    <a:pt x="2546238" y="0"/>
                  </a:lnTo>
                  <a:lnTo>
                    <a:pt x="2546238" y="1587581"/>
                  </a:lnTo>
                  <a:lnTo>
                    <a:pt x="0" y="1587581"/>
                  </a:lnTo>
                  <a:close/>
                </a:path>
              </a:pathLst>
            </a:custGeom>
            <a:solidFill>
              <a:srgbClr val="31BC9A"/>
            </a:solidFill>
          </p:spPr>
        </p:sp>
        <p:sp>
          <p:nvSpPr>
            <p:cNvPr id="19" name="Text 4"/>
            <p:cNvSpPr/>
            <p:nvPr/>
          </p:nvSpPr>
          <p:spPr>
            <a:xfrm>
              <a:off x="3282513" y="2791206"/>
              <a:ext cx="2546238" cy="158758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indent="0" algn="l">
                <a:spcBef>
                  <a:spcPts val="365"/>
                </a:spcBef>
                <a:buNone/>
              </a:pPr>
              <a:r>
                <a:rPr lang="en-US" sz="1315" dirty="0">
                  <a:solidFill>
                    <a:srgbClr val="000000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20" name="Text 11"/>
            <p:cNvSpPr/>
            <p:nvPr/>
          </p:nvSpPr>
          <p:spPr>
            <a:xfrm>
              <a:off x="715792" y="1529700"/>
              <a:ext cx="2566995" cy="1241115"/>
            </a:xfrm>
            <a:prstGeom prst="rect">
              <a:avLst/>
            </a:prstGeom>
            <a:noFill/>
          </p:spPr>
          <p:txBody>
            <a:bodyPr wrap="square" rtlCol="0" anchor="ctr"/>
            <a:lstStyle/>
            <a:p>
              <a:pPr marL="0" indent="0" algn="ctr">
                <a:spcBef>
                  <a:spcPts val="365"/>
                </a:spcBef>
                <a:buNone/>
              </a:pPr>
              <a:r>
                <a:rPr lang="en-US" sz="1020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21" name="Text 12"/>
            <p:cNvSpPr/>
            <p:nvPr/>
          </p:nvSpPr>
          <p:spPr>
            <a:xfrm>
              <a:off x="736275" y="1529700"/>
              <a:ext cx="2546055" cy="380938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ctr">
                <a:lnSpc>
                  <a:spcPts val="1500"/>
                </a:lnSpc>
                <a:spcBef>
                  <a:spcPts val="365"/>
                </a:spcBef>
                <a:buNone/>
              </a:pPr>
              <a:endParaRPr lang="en-US" sz="1460" dirty="0"/>
            </a:p>
          </p:txBody>
        </p:sp>
        <p:sp>
          <p:nvSpPr>
            <p:cNvPr id="22" name="Text 14"/>
            <p:cNvSpPr/>
            <p:nvPr/>
          </p:nvSpPr>
          <p:spPr>
            <a:xfrm>
              <a:off x="3253252" y="3137489"/>
              <a:ext cx="2600371" cy="1241115"/>
            </a:xfrm>
            <a:prstGeom prst="rect">
              <a:avLst/>
            </a:prstGeom>
            <a:noFill/>
          </p:spPr>
          <p:txBody>
            <a:bodyPr wrap="square" rtlCol="0" anchor="ctr"/>
            <a:lstStyle/>
            <a:p>
              <a:pPr marL="0" indent="0" algn="ctr">
                <a:spcBef>
                  <a:spcPts val="365"/>
                </a:spcBef>
                <a:buNone/>
              </a:pPr>
              <a:r>
                <a:rPr lang="en-US" sz="1095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23" name="Text 15"/>
            <p:cNvSpPr/>
            <p:nvPr/>
          </p:nvSpPr>
          <p:spPr>
            <a:xfrm>
              <a:off x="3253252" y="3137489"/>
              <a:ext cx="2575499" cy="380938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ctr">
                <a:lnSpc>
                  <a:spcPts val="1500"/>
                </a:lnSpc>
                <a:spcBef>
                  <a:spcPts val="365"/>
                </a:spcBef>
                <a:buNone/>
              </a:pPr>
              <a:endParaRPr lang="en-US" sz="1460" dirty="0"/>
            </a:p>
          </p:txBody>
        </p:sp>
        <p:sp>
          <p:nvSpPr>
            <p:cNvPr id="24" name="Text 18"/>
            <p:cNvSpPr/>
            <p:nvPr/>
          </p:nvSpPr>
          <p:spPr>
            <a:xfrm>
              <a:off x="726947" y="2289532"/>
              <a:ext cx="2521549" cy="374904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ctr">
                <a:lnSpc>
                  <a:spcPts val="1600"/>
                </a:lnSpc>
                <a:spcBef>
                  <a:spcPts val="365"/>
                </a:spcBef>
                <a:buNone/>
              </a:pPr>
              <a:r>
                <a:rPr lang="en-US" sz="1170" b="1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问题解决训练</a:t>
              </a:r>
              <a:endParaRPr lang="en-US" sz="1460" dirty="0"/>
            </a:p>
          </p:txBody>
        </p:sp>
        <p:sp>
          <p:nvSpPr>
            <p:cNvPr id="25" name="Text 20"/>
            <p:cNvSpPr/>
            <p:nvPr/>
          </p:nvSpPr>
          <p:spPr>
            <a:xfrm>
              <a:off x="5853532" y="1529700"/>
              <a:ext cx="2496861" cy="1241115"/>
            </a:xfrm>
            <a:prstGeom prst="rect">
              <a:avLst/>
            </a:prstGeom>
            <a:noFill/>
          </p:spPr>
          <p:txBody>
            <a:bodyPr wrap="square" rtlCol="0" anchor="ctr"/>
            <a:lstStyle/>
            <a:p>
              <a:pPr marL="0" indent="0" algn="ctr">
                <a:spcBef>
                  <a:spcPts val="365"/>
                </a:spcBef>
                <a:buNone/>
              </a:pPr>
              <a:r>
                <a:rPr lang="en-US" sz="1095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26" name="Text 21"/>
            <p:cNvSpPr/>
            <p:nvPr/>
          </p:nvSpPr>
          <p:spPr>
            <a:xfrm>
              <a:off x="5853532" y="1529700"/>
              <a:ext cx="2521549" cy="380938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ctr">
                <a:lnSpc>
                  <a:spcPts val="1500"/>
                </a:lnSpc>
                <a:spcBef>
                  <a:spcPts val="365"/>
                </a:spcBef>
                <a:buNone/>
              </a:pPr>
              <a:endParaRPr lang="en-US" sz="1460" dirty="0"/>
            </a:p>
          </p:txBody>
        </p:sp>
        <p:sp>
          <p:nvSpPr>
            <p:cNvPr id="27" name="Text 23"/>
            <p:cNvSpPr/>
            <p:nvPr/>
          </p:nvSpPr>
          <p:spPr>
            <a:xfrm>
              <a:off x="3253252" y="2768895"/>
              <a:ext cx="2600828" cy="367680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indent="0" algn="ctr">
                <a:spcBef>
                  <a:spcPts val="365"/>
                </a:spcBef>
                <a:buNone/>
              </a:pPr>
              <a:r>
                <a:rPr lang="en-US" sz="1240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 </a:t>
              </a:r>
              <a:endParaRPr lang="en-US" sz="1460" dirty="0"/>
            </a:p>
          </p:txBody>
        </p:sp>
        <p:sp>
          <p:nvSpPr>
            <p:cNvPr id="28" name="Text 24"/>
            <p:cNvSpPr/>
            <p:nvPr/>
          </p:nvSpPr>
          <p:spPr>
            <a:xfrm>
              <a:off x="765808" y="1707944"/>
              <a:ext cx="2600371" cy="374904"/>
            </a:xfrm>
            <a:prstGeom prst="rect">
              <a:avLst/>
            </a:prstGeom>
            <a:noFill/>
          </p:spPr>
          <p:txBody>
            <a:bodyPr wrap="square" lIns="92710" tIns="92710" rIns="92710" bIns="92710" rtlCol="0" anchor="t">
              <a:spAutoFit/>
            </a:bodyPr>
            <a:lstStyle/>
            <a:p>
              <a:pPr marL="0" indent="0" algn="ctr">
                <a:lnSpc>
                  <a:spcPts val="1600"/>
                </a:lnSpc>
                <a:spcBef>
                  <a:spcPts val="365"/>
                </a:spcBef>
                <a:buNone/>
              </a:pPr>
              <a:r>
                <a:rPr lang="en-US" sz="1170" b="1" dirty="0">
                  <a:solidFill>
                    <a:srgbClr val="FFFFFF"/>
                  </a:solidFill>
                  <a:latin typeface="Helvetica" panose="020B0604020202020204" pitchFamily="34" charset="0"/>
                  <a:ea typeface="Helvetica" panose="020B0604020202020204" pitchFamily="34" charset="-122"/>
                  <a:cs typeface="Helvetica" panose="020B0604020202020204" pitchFamily="34" charset="-120"/>
                </a:rPr>
                <a:t>规划与组织训练</a:t>
              </a:r>
              <a:endParaRPr lang="en-US" sz="1460" dirty="0"/>
            </a:p>
          </p:txBody>
        </p:sp>
      </p:grpSp>
      <p:sp>
        <p:nvSpPr>
          <p:cNvPr id="29" name="Text 25"/>
          <p:cNvSpPr/>
          <p:nvPr/>
        </p:nvSpPr>
        <p:spPr>
          <a:xfrm>
            <a:off x="2550097" y="2042388"/>
            <a:ext cx="7588057" cy="529953"/>
          </a:xfrm>
          <a:prstGeom prst="rect">
            <a:avLst/>
          </a:prstGeom>
          <a:noFill/>
        </p:spPr>
        <p:txBody>
          <a:bodyPr wrap="square" lIns="92710" tIns="92710" rIns="92710" bIns="92710" rtlCol="0" anchor="t">
            <a:spAutoFit/>
          </a:bodyPr>
          <a:lstStyle/>
          <a:p>
            <a:pPr marL="0" indent="0">
              <a:lnSpc>
                <a:spcPts val="3060"/>
              </a:lnSpc>
              <a:spcBef>
                <a:spcPts val="365"/>
              </a:spcBef>
              <a:buNone/>
            </a:pPr>
            <a:endParaRPr lang="en-US" sz="146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139900" y="2282767"/>
            <a:ext cx="5038618" cy="108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  <a:spcBef>
                <a:spcPts val="365"/>
              </a:spcBef>
            </a:pPr>
            <a:r>
              <a:rPr lang="zh-CN" altLang="en-US" sz="117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结合生活技能相关的条目进行针对性训练</a:t>
            </a:r>
            <a:endParaRPr lang="en-US" altLang="zh-CN" sz="117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Helvetica" panose="020B060402020202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Helvetica" panose="020B060402020202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Helvetica" panose="020B0604020202020204" pitchFamily="34" charset="-120"/>
              </a:rPr>
              <a:t>如穿衣、如厕、洗澡、接打电话、开关电视等，更复杂项目如使用手机、洗衣机</a:t>
            </a:r>
            <a:endParaRPr lang="en-US" altLang="zh-CN" sz="120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721" y="3721086"/>
            <a:ext cx="2053951" cy="17243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7002" y="3709387"/>
            <a:ext cx="2606179" cy="175423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1679" y="3709388"/>
            <a:ext cx="2498028" cy="1738211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344125" y="6803377"/>
            <a:ext cx="9330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200329"/>
            <a:chOff x="695126" y="1102860"/>
            <a:chExt cx="6651785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4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）定向力障碍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1026" name="Picture 2" descr="表盘PNG图片素材下载_表盘PNG_熊猫办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640" y="2698135"/>
            <a:ext cx="2334877" cy="23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六个不同地点的自然场景素材图片免费下载-千库网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987" y="2661909"/>
            <a:ext cx="2473109" cy="247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日历样机素材-日历样机图片-日历样机模板-设图网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091" y="2940635"/>
            <a:ext cx="2750949" cy="183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200329"/>
            <a:chOff x="695126" y="1102860"/>
            <a:chExt cx="6651785" cy="1200329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5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）失认症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2050" name="Picture 2" descr="老年痴呆的康复训练！_北京英智康复医院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53" y="2860166"/>
            <a:ext cx="3791298" cy="242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老年女性阿尔兹海默症康复训练高清图片下载-正版图片506948335-摄图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926" y="2860165"/>
            <a:ext cx="3630093" cy="242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277272"/>
            <a:chOff x="695126" y="1102860"/>
            <a:chExt cx="6651785" cy="1277272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latin typeface="黑体" panose="02010609060101010101" charset="-122"/>
                  <a:ea typeface="黑体" panose="02010609060101010101" charset="-122"/>
                </a:rPr>
                <a:t>6</a:t>
              </a:r>
              <a:r>
                <a:rPr lang="zh-CN" altLang="zh-CN" dirty="0">
                  <a:latin typeface="黑体" panose="02010609060101010101" charset="-122"/>
                  <a:ea typeface="黑体" panose="02010609060101010101" charset="-122"/>
                </a:rPr>
                <a:t>）颜色失认症及颜色命名障碍</a:t>
              </a:r>
              <a:endParaRPr lang="zh-CN" altLang="zh-CN" dirty="0">
                <a:latin typeface="黑体" panose="02010609060101010101" charset="-122"/>
                <a:ea typeface="黑体" panose="02010609060101010101" charset="-122"/>
              </a:endParaRPr>
            </a:p>
            <a:p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3074" name="Picture 2" descr="怎么教孩子认颜色 - 亲子教育 - 新湖南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993" y="2486060"/>
            <a:ext cx="4774646" cy="341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自闭症训练颜色配对卡片认知卡儿童学习语言形状颜色教具教学aba视频介绍_自闭症训练颜色配对卡片认知卡儿童学习语言形状颜色教具教学aba功能演示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61" y="2486060"/>
            <a:ext cx="3485116" cy="348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63311" y="1318215"/>
            <a:ext cx="6651785" cy="1308050"/>
            <a:chOff x="695126" y="1102860"/>
            <a:chExt cx="6651785" cy="1308050"/>
          </a:xfrm>
        </p:grpSpPr>
        <p:sp>
          <p:nvSpPr>
            <p:cNvPr id="9" name="文本框 8"/>
            <p:cNvSpPr txBox="1"/>
            <p:nvPr/>
          </p:nvSpPr>
          <p:spPr>
            <a:xfrm>
              <a:off x="695126" y="1102860"/>
              <a:ext cx="665178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常见不同类型的认知障碍老年人的训练方法</a:t>
              </a:r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algn="ctr"/>
              <a:endParaRPr lang="zh-CN" altLang="en-US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5126" y="1703024"/>
              <a:ext cx="35514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7</a:t>
              </a:r>
              <a:r>
                <a:rPr lang="zh-CN" altLang="zh-CN" sz="2000" dirty="0">
                  <a:latin typeface="黑体" panose="02010609060101010101" charset="-122"/>
                  <a:ea typeface="黑体" panose="02010609060101010101" charset="-122"/>
                </a:rPr>
                <a:t>）脸孔失认症</a:t>
              </a:r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  <a:p>
              <a:endParaRPr lang="zh-CN" altLang="zh-CN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4100" name="Picture 4" descr="面部表情识别2：Pytorch实现表情识别(含表情识别数据集和训练代码) - 知乎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93" y="2518544"/>
            <a:ext cx="4163878" cy="272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761" r="3175"/>
          <a:stretch>
            <a:fillRect/>
          </a:stretch>
        </p:blipFill>
        <p:spPr>
          <a:xfrm>
            <a:off x="6796008" y="2518544"/>
            <a:ext cx="3502616" cy="27803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6095999" y="2758587"/>
            <a:ext cx="5480575" cy="280076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TW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老年人家务管理类辅助器具的应用</a:t>
            </a:r>
            <a:endParaRPr lang="en-US" altLang="zh-CN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endParaRPr lang="zh-CN" altLang="en-US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buClrTx/>
              <a:buSzTx/>
              <a:buFontTx/>
            </a:pPr>
            <a:endParaRPr lang="en-US" altLang="zh-CN" sz="4400" dirty="0">
              <a:solidFill>
                <a:srgbClr val="417F54"/>
              </a:solidFill>
              <a:effectLst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999" y="1636877"/>
            <a:ext cx="1120820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30"/>
          <p:cNvSpPr txBox="1"/>
          <p:nvPr/>
        </p:nvSpPr>
        <p:spPr>
          <a:xfrm>
            <a:off x="2862024" y="2258458"/>
            <a:ext cx="1739904" cy="1038701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手指卫兵、分切针和刨丝护手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8" name="文本框 30"/>
          <p:cNvSpPr txBox="1"/>
          <p:nvPr/>
        </p:nvSpPr>
        <p:spPr>
          <a:xfrm>
            <a:off x="714081" y="2258460"/>
            <a:ext cx="1726750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手指卫兵、分切针和刨丝护手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30"/>
          <p:cNvSpPr txBox="1"/>
          <p:nvPr/>
        </p:nvSpPr>
        <p:spPr>
          <a:xfrm>
            <a:off x="9203004" y="2232085"/>
            <a:ext cx="1739904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长把铲勺</a:t>
            </a:r>
            <a:endParaRPr lang="zh-CN" altLang="zh-CN" sz="1400" dirty="0">
              <a:solidFill>
                <a:schemeClr val="bg1"/>
              </a:solidFill>
            </a:endParaRPr>
          </a:p>
          <a:p>
            <a:pPr algn="ctr"/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文本框 30"/>
          <p:cNvSpPr txBox="1"/>
          <p:nvPr/>
        </p:nvSpPr>
        <p:spPr>
          <a:xfrm>
            <a:off x="4794759" y="2293513"/>
            <a:ext cx="1702306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手指卫兵、分切针和刨丝护手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4723" y="1576606"/>
            <a:ext cx="3366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一.备餐做饭类辅助器具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  <a:p>
            <a:endParaRPr lang="zh-CN" altLang="en-US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283" y="2893414"/>
            <a:ext cx="1619134" cy="151892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183" y="2948459"/>
            <a:ext cx="1619134" cy="160199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112" y="2967832"/>
            <a:ext cx="1432444" cy="1566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0888" y="2967832"/>
            <a:ext cx="760725" cy="16536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543" y="2893414"/>
            <a:ext cx="1702307" cy="170230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06" y="5013833"/>
            <a:ext cx="1329303" cy="1772404"/>
          </a:xfrm>
          <a:prstGeom prst="rect">
            <a:avLst/>
          </a:prstGeom>
        </p:spPr>
      </p:pic>
      <p:sp>
        <p:nvSpPr>
          <p:cNvPr id="34" name="文本框 30"/>
          <p:cNvSpPr txBox="1"/>
          <p:nvPr/>
        </p:nvSpPr>
        <p:spPr>
          <a:xfrm>
            <a:off x="6899113" y="2258460"/>
            <a:ext cx="1739904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垂直手柄型刀铲</a:t>
            </a:r>
            <a:endParaRPr lang="zh-CN" altLang="en-US" sz="1400" dirty="0">
              <a:solidFill>
                <a:schemeClr val="bg1"/>
              </a:solidFill>
            </a:endParaRPr>
          </a:p>
          <a:p>
            <a:pPr algn="ctr"/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0"/>
          <p:cNvSpPr txBox="1"/>
          <p:nvPr/>
        </p:nvSpPr>
        <p:spPr>
          <a:xfrm>
            <a:off x="591513" y="4595721"/>
            <a:ext cx="1739904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开瓶器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809" y="5123870"/>
            <a:ext cx="1329303" cy="1552330"/>
          </a:xfrm>
          <a:prstGeom prst="rect">
            <a:avLst/>
          </a:prstGeom>
        </p:spPr>
      </p:pic>
      <p:sp>
        <p:nvSpPr>
          <p:cNvPr id="39" name="文本框 30"/>
          <p:cNvSpPr txBox="1"/>
          <p:nvPr/>
        </p:nvSpPr>
        <p:spPr>
          <a:xfrm>
            <a:off x="2805413" y="4691078"/>
            <a:ext cx="1739904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削皮机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112" y="5079055"/>
            <a:ext cx="1218755" cy="1601139"/>
          </a:xfrm>
          <a:prstGeom prst="rect">
            <a:avLst/>
          </a:prstGeom>
        </p:spPr>
      </p:pic>
      <p:sp>
        <p:nvSpPr>
          <p:cNvPr id="43" name="文本框 30"/>
          <p:cNvSpPr txBox="1"/>
          <p:nvPr/>
        </p:nvSpPr>
        <p:spPr>
          <a:xfrm>
            <a:off x="4723713" y="4687269"/>
            <a:ext cx="1739904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脱粒器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869" y="5048881"/>
            <a:ext cx="1238683" cy="1627319"/>
          </a:xfrm>
          <a:prstGeom prst="rect">
            <a:avLst/>
          </a:prstGeom>
        </p:spPr>
      </p:pic>
      <p:sp>
        <p:nvSpPr>
          <p:cNvPr id="46" name="文本框 30"/>
          <p:cNvSpPr txBox="1"/>
          <p:nvPr/>
        </p:nvSpPr>
        <p:spPr>
          <a:xfrm>
            <a:off x="6872946" y="4687269"/>
            <a:ext cx="1739904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刮丝器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9554" y="5245914"/>
            <a:ext cx="1739903" cy="1308241"/>
          </a:xfrm>
          <a:prstGeom prst="rect">
            <a:avLst/>
          </a:prstGeom>
        </p:spPr>
      </p:pic>
      <p:sp>
        <p:nvSpPr>
          <p:cNvPr id="49" name="文本框 30"/>
          <p:cNvSpPr txBox="1"/>
          <p:nvPr/>
        </p:nvSpPr>
        <p:spPr>
          <a:xfrm>
            <a:off x="9089553" y="4700400"/>
            <a:ext cx="1739904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水壶架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2" descr="7b0a20202020227461726765744d6f64756c65223a202270726f636573734f6e6c696e65466f6e7473220a7d0a"/>
          <p:cNvSpPr txBox="1"/>
          <p:nvPr/>
        </p:nvSpPr>
        <p:spPr>
          <a:xfrm>
            <a:off x="2013585" y="1765935"/>
            <a:ext cx="8164830" cy="1141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5000"/>
              </a:lnSpc>
              <a:defRPr/>
            </a:pPr>
            <a:r>
              <a:rPr lang="zh-TW" altLang="zh-CN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家务活动</a:t>
            </a:r>
            <a:r>
              <a:rPr lang="zh-CN" altLang="en-US" sz="6000" dirty="0">
                <a:solidFill>
                  <a:srgbClr val="46795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训练</a:t>
            </a:r>
            <a:endParaRPr lang="zh-CN" altLang="en-US" sz="6000" dirty="0">
              <a:solidFill>
                <a:srgbClr val="467959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0"/>
          <p:cNvSpPr txBox="1"/>
          <p:nvPr/>
        </p:nvSpPr>
        <p:spPr>
          <a:xfrm>
            <a:off x="683531" y="227905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智能感应垃圾桶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283" y="1484029"/>
            <a:ext cx="4995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二．清洁卫生类辅助器具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4" y="2851431"/>
            <a:ext cx="1500324" cy="1577216"/>
          </a:xfrm>
          <a:prstGeom prst="rect">
            <a:avLst/>
          </a:prstGeom>
        </p:spPr>
      </p:pic>
      <p:sp>
        <p:nvSpPr>
          <p:cNvPr id="8" name="文本框 30"/>
          <p:cNvSpPr txBox="1"/>
          <p:nvPr/>
        </p:nvSpPr>
        <p:spPr>
          <a:xfrm>
            <a:off x="2779496" y="2279863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地面清理机器人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892" y="2849216"/>
            <a:ext cx="1644019" cy="1658404"/>
          </a:xfrm>
          <a:prstGeom prst="rect">
            <a:avLst/>
          </a:prstGeom>
        </p:spPr>
      </p:pic>
      <p:sp>
        <p:nvSpPr>
          <p:cNvPr id="12" name="文本框 30"/>
          <p:cNvSpPr txBox="1"/>
          <p:nvPr/>
        </p:nvSpPr>
        <p:spPr>
          <a:xfrm>
            <a:off x="4899532" y="2291099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通用晾衣板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713" y="2851431"/>
            <a:ext cx="2030246" cy="15226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761" y="2849216"/>
            <a:ext cx="1794913" cy="1522685"/>
          </a:xfrm>
          <a:prstGeom prst="rect">
            <a:avLst/>
          </a:prstGeom>
        </p:spPr>
      </p:pic>
      <p:sp>
        <p:nvSpPr>
          <p:cNvPr id="19" name="文本框 30"/>
          <p:cNvSpPr txBox="1"/>
          <p:nvPr/>
        </p:nvSpPr>
        <p:spPr>
          <a:xfrm>
            <a:off x="7102107" y="226191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长把梳子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476" y="2878696"/>
            <a:ext cx="2052516" cy="1493205"/>
          </a:xfrm>
          <a:prstGeom prst="rect">
            <a:avLst/>
          </a:prstGeom>
        </p:spPr>
      </p:pic>
      <p:sp>
        <p:nvSpPr>
          <p:cNvPr id="26" name="文本框 30"/>
          <p:cNvSpPr txBox="1"/>
          <p:nvPr/>
        </p:nvSpPr>
        <p:spPr>
          <a:xfrm>
            <a:off x="9174042" y="2232085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成人记忆牙刷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0"/>
          <p:cNvSpPr txBox="1"/>
          <p:nvPr/>
        </p:nvSpPr>
        <p:spPr>
          <a:xfrm>
            <a:off x="1265542" y="2271165"/>
            <a:ext cx="1726750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多功能穿衣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辅助杆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283" y="1484029"/>
            <a:ext cx="4995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三．穿衣类辅助器具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  <a:p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8" name="文本框 30"/>
          <p:cNvSpPr txBox="1"/>
          <p:nvPr/>
        </p:nvSpPr>
        <p:spPr>
          <a:xfrm>
            <a:off x="4844571" y="2253808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系扣辅助器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30"/>
          <p:cNvSpPr txBox="1"/>
          <p:nvPr/>
        </p:nvSpPr>
        <p:spPr>
          <a:xfrm>
            <a:off x="8549129" y="2271165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穿裤子辅助器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565" y="3102162"/>
            <a:ext cx="2068549" cy="26749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571" y="3102162"/>
            <a:ext cx="2157941" cy="218325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285" y="3006912"/>
            <a:ext cx="2183254" cy="218325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0"/>
          <p:cNvSpPr txBox="1"/>
          <p:nvPr/>
        </p:nvSpPr>
        <p:spPr>
          <a:xfrm>
            <a:off x="683531" y="227905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钥匙把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283" y="1484029"/>
            <a:ext cx="984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四．生活管理类辅助器具</a:t>
            </a:r>
            <a:r>
              <a:rPr lang="en-US" altLang="zh-TW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      </a:t>
            </a:r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（一）居家物品管理类辅助器具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8" name="文本框 30"/>
          <p:cNvSpPr txBox="1"/>
          <p:nvPr/>
        </p:nvSpPr>
        <p:spPr>
          <a:xfrm>
            <a:off x="2815306" y="227905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微弹力手钳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30"/>
          <p:cNvSpPr txBox="1"/>
          <p:nvPr/>
        </p:nvSpPr>
        <p:spPr>
          <a:xfrm>
            <a:off x="5062264" y="2291099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多功能长把夹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7567057" y="227905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封袋夹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264" y="2801161"/>
            <a:ext cx="1572129" cy="200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31" y="2824487"/>
            <a:ext cx="1837510" cy="184050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703" y="2801160"/>
            <a:ext cx="1370220" cy="200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57" y="2801160"/>
            <a:ext cx="1910157" cy="200327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0"/>
          <p:cNvSpPr txBox="1"/>
          <p:nvPr/>
        </p:nvSpPr>
        <p:spPr>
          <a:xfrm>
            <a:off x="746492" y="2261917"/>
            <a:ext cx="1686557" cy="735747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家庭保健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药箱</a:t>
            </a:r>
            <a:endParaRPr lang="zh-CN" altLang="zh-CN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283" y="1484029"/>
            <a:ext cx="98420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四．生活管理类辅助器具</a:t>
            </a:r>
            <a:r>
              <a:rPr lang="en-US" altLang="zh-TW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         </a:t>
            </a:r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（二）药物管理类辅助器具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  <a:p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8" name="文本框 30"/>
          <p:cNvSpPr txBox="1"/>
          <p:nvPr/>
        </p:nvSpPr>
        <p:spPr>
          <a:xfrm>
            <a:off x="2779496" y="2279863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分时药盒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30"/>
          <p:cNvSpPr txBox="1"/>
          <p:nvPr/>
        </p:nvSpPr>
        <p:spPr>
          <a:xfrm>
            <a:off x="4899532" y="2291099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切药器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7102107" y="2261917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全自动煎药壶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174042" y="2232085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计量勺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680" y="2779540"/>
            <a:ext cx="1446453" cy="17176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04" y="3092914"/>
            <a:ext cx="1635332" cy="12142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747" y="3092914"/>
            <a:ext cx="1592521" cy="12288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36" y="2779540"/>
            <a:ext cx="1592521" cy="16243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168" y="2826186"/>
            <a:ext cx="1412498" cy="162437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30"/>
          <p:cNvSpPr txBox="1"/>
          <p:nvPr/>
        </p:nvSpPr>
        <p:spPr>
          <a:xfrm>
            <a:off x="2442822" y="2317489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家庭搬运器</a:t>
            </a:r>
            <a:endParaRPr lang="zh-CN" altLang="zh-CN" sz="14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2283" y="1484029"/>
            <a:ext cx="9842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四．生活管理类辅助器具</a:t>
            </a:r>
            <a:r>
              <a:rPr lang="en-US" altLang="zh-TW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         </a:t>
            </a:r>
            <a:r>
              <a:rPr lang="zh-TW" altLang="zh-CN" sz="2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</a:rPr>
              <a:t>（三）其他类辅助器具</a:t>
            </a:r>
            <a:endParaRPr lang="zh-CN" altLang="zh-CN" sz="2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33" y="562624"/>
            <a:ext cx="6867909" cy="576000"/>
            <a:chOff x="349477" y="620680"/>
            <a:chExt cx="6867909" cy="576000"/>
          </a:xfrm>
        </p:grpSpPr>
        <p:sp>
          <p:nvSpPr>
            <p:cNvPr id="3" name="矩形: 圆角 2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05647" y="647070"/>
              <a:ext cx="621173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2" name="文本框 30"/>
          <p:cNvSpPr txBox="1"/>
          <p:nvPr/>
        </p:nvSpPr>
        <p:spPr>
          <a:xfrm>
            <a:off x="6096000" y="2291099"/>
            <a:ext cx="1726750" cy="432792"/>
          </a:xfrm>
          <a:prstGeom prst="roundRect">
            <a:avLst>
              <a:gd name="adj" fmla="val 50000"/>
            </a:avLst>
          </a:prstGeom>
          <a:solidFill>
            <a:srgbClr val="417F54"/>
          </a:solidFill>
          <a:effectLst>
            <a:outerShdw blurRad="127000" dist="127000" dir="5400000" algn="ctr" rotWithShape="0">
              <a:srgbClr val="417F54">
                <a:alpha val="15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gradFill flip="none" rotWithShape="1">
                  <a:gsLst>
                    <a:gs pos="6000">
                      <a:srgbClr val="6E6BCA"/>
                    </a:gs>
                    <a:gs pos="96460">
                      <a:srgbClr val="5654B4"/>
                    </a:gs>
                    <a:gs pos="74000">
                      <a:srgbClr val="6E6BCA"/>
                    </a:gs>
                    <a:gs pos="39000">
                      <a:srgbClr val="5654B4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ctr"/>
            <a:r>
              <a:rPr lang="zh-CN" altLang="zh-CN" sz="1400" dirty="0">
                <a:solidFill>
                  <a:schemeClr val="bg1"/>
                </a:solidFill>
              </a:rPr>
              <a:t>手推车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42" y="2843435"/>
            <a:ext cx="1989510" cy="22978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126" y="2843435"/>
            <a:ext cx="2424497" cy="22978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74182" y="1765633"/>
            <a:ext cx="7204075" cy="3211670"/>
            <a:chOff x="2974182" y="980138"/>
            <a:chExt cx="7204075" cy="3211670"/>
          </a:xfrm>
        </p:grpSpPr>
        <p:sp>
          <p:nvSpPr>
            <p:cNvPr id="10" name="文本框 22" descr="7b0a20202020227461726765744d6f64756c65223a202270726f636573734f6e6c696e65466f6e7473220a7d0a"/>
            <p:cNvSpPr txBox="1"/>
            <p:nvPr/>
          </p:nvSpPr>
          <p:spPr>
            <a:xfrm>
              <a:off x="2974182" y="980138"/>
              <a:ext cx="7204075" cy="17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800" b="0" i="0" baseline="0" noProof="0" dirty="0">
                  <a:ln>
                    <a:noFill/>
                  </a:ln>
                  <a:solidFill>
                    <a:srgbClr val="467959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MiSans Normal" panose="00000500000000000000" pitchFamily="2" charset="-122"/>
                </a:rPr>
                <a:t>谢谢观看！</a:t>
              </a:r>
              <a:endParaRPr kumimoji="0" lang="zh-CN" altLang="en-US" sz="8800" b="0" i="0" baseline="0" noProof="0" dirty="0">
                <a:ln>
                  <a:noFill/>
                </a:ln>
                <a:solidFill>
                  <a:srgbClr val="46795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MiSans Normal" panose="00000500000000000000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700303" y="3640952"/>
              <a:ext cx="2791394" cy="550856"/>
              <a:chOff x="4757642" y="4105193"/>
              <a:chExt cx="2621874" cy="550856"/>
            </a:xfrm>
          </p:grpSpPr>
          <p:sp>
            <p:nvSpPr>
              <p:cNvPr id="12" name="图形 203"/>
              <p:cNvSpPr/>
              <p:nvPr/>
            </p:nvSpPr>
            <p:spPr>
              <a:xfrm>
                <a:off x="4757642" y="4105193"/>
                <a:ext cx="2621874" cy="550856"/>
              </a:xfrm>
              <a:prstGeom prst="roundRect">
                <a:avLst>
                  <a:gd name="adj" fmla="val 50000"/>
                </a:avLst>
              </a:prstGeom>
              <a:solidFill>
                <a:srgbClr val="AC313F"/>
              </a:solidFill>
              <a:ln w="9525" cap="flat">
                <a:noFill/>
                <a:prstDash val="solid"/>
                <a:miter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solidFill>
                    <a:srgbClr val="D77061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57642" y="4195955"/>
                <a:ext cx="2621874" cy="36830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</a:rPr>
                  <a:t>北京出版社</a:t>
                </a:r>
                <a:endParaRPr kumimoji="0" 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5683651" y="2129759"/>
            <a:ext cx="5730851" cy="2496485"/>
            <a:chOff x="826162" y="2114767"/>
            <a:chExt cx="4776329" cy="2870983"/>
          </a:xfrm>
        </p:grpSpPr>
        <p:sp>
          <p:nvSpPr>
            <p:cNvPr id="48" name="圆角矩形 11"/>
            <p:cNvSpPr/>
            <p:nvPr/>
          </p:nvSpPr>
          <p:spPr>
            <a:xfrm>
              <a:off x="826162" y="222223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49" name="圆角矩形 13"/>
            <p:cNvSpPr/>
            <p:nvPr/>
          </p:nvSpPr>
          <p:spPr>
            <a:xfrm>
              <a:off x="1620818" y="222096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0" name="文本框 14"/>
            <p:cNvSpPr txBox="1"/>
            <p:nvPr/>
          </p:nvSpPr>
          <p:spPr bwMode="auto">
            <a:xfrm>
              <a:off x="1698271" y="2114767"/>
              <a:ext cx="3842179" cy="865664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</a:t>
              </a:r>
              <a:r>
                <a:rPr lang="zh-TW" altLang="zh-CN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居住环境的优化改造</a:t>
              </a:r>
              <a:endParaRPr lang="en-US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1" name="圆角矩形 15"/>
            <p:cNvSpPr/>
            <p:nvPr/>
          </p:nvSpPr>
          <p:spPr>
            <a:xfrm>
              <a:off x="826162" y="325601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127000" dist="127000" dir="2700000" algn="ctr" rotWithShape="0">
                <a:srgbClr val="9E3537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2" name="圆角矩形 16"/>
            <p:cNvSpPr/>
            <p:nvPr/>
          </p:nvSpPr>
          <p:spPr>
            <a:xfrm>
              <a:off x="1620818" y="3250295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3" name="文本框 17"/>
            <p:cNvSpPr txBox="1"/>
            <p:nvPr/>
          </p:nvSpPr>
          <p:spPr bwMode="auto">
            <a:xfrm>
              <a:off x="1782707" y="3341735"/>
              <a:ext cx="3333470" cy="521970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 sz="28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4" name="圆角矩形 19"/>
            <p:cNvSpPr/>
            <p:nvPr/>
          </p:nvSpPr>
          <p:spPr>
            <a:xfrm>
              <a:off x="826162" y="4289790"/>
              <a:ext cx="679450" cy="695960"/>
            </a:xfrm>
            <a:prstGeom prst="roundRect">
              <a:avLst>
                <a:gd name="adj" fmla="val 50000"/>
              </a:avLst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MiSans Normal" panose="00000500000000000000" pitchFamily="2" charset="-122"/>
                  <a:sym typeface="+mn-ea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55" name="圆角矩形 20"/>
            <p:cNvSpPr/>
            <p:nvPr/>
          </p:nvSpPr>
          <p:spPr>
            <a:xfrm>
              <a:off x="1620818" y="4299950"/>
              <a:ext cx="3872865" cy="6750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 w="12700">
              <a:solidFill>
                <a:srgbClr val="417F54">
                  <a:alpha val="5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60" tIns="60980" rIns="121960" bIns="6098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32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</a:endParaRPr>
            </a:p>
          </p:txBody>
        </p:sp>
        <p:sp>
          <p:nvSpPr>
            <p:cNvPr id="56" name="文本框 21"/>
            <p:cNvSpPr txBox="1"/>
            <p:nvPr/>
          </p:nvSpPr>
          <p:spPr bwMode="auto">
            <a:xfrm>
              <a:off x="1776310" y="4355965"/>
              <a:ext cx="3826181" cy="5629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老年人家务管理类辅助器具的应用</a:t>
              </a:r>
              <a:endPara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60" name="文本框 21"/>
          <p:cNvSpPr txBox="1"/>
          <p:nvPr/>
        </p:nvSpPr>
        <p:spPr>
          <a:xfrm>
            <a:off x="6372936" y="856811"/>
            <a:ext cx="401375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500" i="1">
                <a:gradFill>
                  <a:gsLst>
                    <a:gs pos="0">
                      <a:srgbClr val="006FF1"/>
                    </a:gs>
                    <a:gs pos="74000">
                      <a:srgbClr val="0264D4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sz="48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3200" i="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/contents</a:t>
            </a:r>
            <a:endParaRPr lang="zh-CN" altLang="en-US" sz="4800" i="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1356" y="3283229"/>
            <a:ext cx="47906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家务活动训练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95999" y="2651607"/>
            <a:ext cx="5480575" cy="3477875"/>
            <a:chOff x="6095999" y="2012680"/>
            <a:chExt cx="5480575" cy="3477875"/>
          </a:xfrm>
        </p:grpSpPr>
        <p:sp>
          <p:nvSpPr>
            <p:cNvPr id="9" name="文本框 14"/>
            <p:cNvSpPr txBox="1"/>
            <p:nvPr/>
          </p:nvSpPr>
          <p:spPr bwMode="auto">
            <a:xfrm>
              <a:off x="6095999" y="2012680"/>
              <a:ext cx="5480575" cy="3477875"/>
            </a:xfrm>
            <a:prstGeom prst="rect">
              <a:avLst/>
            </a:prstGeom>
            <a:noFill/>
          </p:spPr>
          <p:txBody>
            <a:bodyPr wrap="square" lIns="91440" tIns="45720" rIns="91440" bIns="4572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120" algn="ctr">
                <a:lnSpc>
                  <a:spcPct val="200000"/>
                </a:lnSpc>
                <a:spcBef>
                  <a:spcPts val="105"/>
                </a:spcBef>
              </a:pPr>
              <a:r>
                <a:rPr lang="zh-CN" altLang="en-US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</a:t>
              </a:r>
              <a:r>
                <a:rPr lang="zh-TW" altLang="zh-CN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居住环境的</a:t>
              </a:r>
              <a:endParaRPr lang="en-US" altLang="zh-TW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marL="71120" algn="ctr">
                <a:lnSpc>
                  <a:spcPct val="200000"/>
                </a:lnSpc>
                <a:spcBef>
                  <a:spcPts val="105"/>
                </a:spcBef>
              </a:pPr>
              <a:r>
                <a:rPr lang="zh-TW" altLang="zh-CN" sz="44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优化改造</a:t>
              </a:r>
              <a:endParaRPr lang="en-US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pPr lvl="0">
                <a:buClrTx/>
                <a:buSzTx/>
                <a:buFontTx/>
              </a:pPr>
              <a:endParaRPr lang="zh-CN" altLang="en-US" sz="4400" dirty="0">
                <a:solidFill>
                  <a:srgbClr val="417F54"/>
                </a:solidFill>
                <a:effectLst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MiSans Normal" panose="00000500000000000000" pitchFamily="2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95999" y="4336931"/>
              <a:ext cx="17411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第一部分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02336" y="1836549"/>
            <a:ext cx="5749259" cy="499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一．</a:t>
            </a:r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老年人在居住环境中的日常活动 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老年人居住环境的优化改造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72818" y="2363381"/>
            <a:ext cx="6096000" cy="2854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zh-CN" altLang="zh-CN" dirty="0"/>
              <a:t>（</a:t>
            </a: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一）门厅中的活动</a:t>
            </a:r>
            <a:endParaRPr lang="en-US" altLang="zh-CN" sz="2000" spc="-20" dirty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en-US" altLang="zh-CN" sz="2000" spc="-20" dirty="0">
                <a:latin typeface="黑体" panose="02010609060101010101" charset="-122"/>
                <a:ea typeface="黑体" panose="02010609060101010101" charset="-122"/>
              </a:rPr>
              <a:t> (</a:t>
            </a:r>
            <a:r>
              <a:rPr lang="zh-CN" altLang="en-US" sz="2000" spc="-20" dirty="0"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en-US" altLang="zh-CN" sz="2000" spc="-20" dirty="0"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起居室中的活动</a:t>
            </a:r>
            <a:endParaRPr lang="en-US" altLang="zh-CN" sz="2000" spc="-20" dirty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（三）餐厅中的活动</a:t>
            </a:r>
            <a:endParaRPr lang="zh-CN" altLang="zh-CN" sz="2000" spc="-20" dirty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（四）厨房中的活动</a:t>
            </a:r>
            <a:endParaRPr lang="zh-CN" altLang="zh-CN" sz="2000" spc="-20" dirty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（五）卧室中的活动</a:t>
            </a:r>
            <a:endParaRPr lang="zh-CN" altLang="zh-CN" sz="2000" spc="-20" dirty="0">
              <a:latin typeface="黑体" panose="02010609060101010101" charset="-122"/>
              <a:ea typeface="黑体" panose="02010609060101010101" charset="-122"/>
            </a:endParaRPr>
          </a:p>
          <a:p>
            <a:pPr marL="12700">
              <a:lnSpc>
                <a:spcPct val="150000"/>
              </a:lnSpc>
              <a:spcBef>
                <a:spcPts val="105"/>
              </a:spcBef>
            </a:pPr>
            <a:r>
              <a:rPr lang="zh-CN" altLang="zh-CN" sz="2000" spc="-20" dirty="0">
                <a:latin typeface="黑体" panose="02010609060101010101" charset="-122"/>
                <a:ea typeface="黑体" panose="02010609060101010101" charset="-122"/>
              </a:rPr>
              <a:t>（六）卫生间中的活动</a:t>
            </a:r>
            <a:endParaRPr lang="zh-CN" altLang="zh-CN" sz="2000" spc="-2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757754" y="1950308"/>
            <a:ext cx="5749259" cy="3528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二．老年人居住环境的适老化设置及评估</a:t>
            </a:r>
            <a:endParaRPr lang="en-US" altLang="zh-TW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/>
              <a:t>（一）居室环境总体设置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（二）门厅、客厅及卧室的居住设置及评估、改造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（三）厨房的设置及评估、改造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dirty="0"/>
              <a:t>（四）卫生间设置及评估、改造</a:t>
            </a:r>
            <a:endParaRPr lang="zh-CN" altLang="zh-CN" dirty="0"/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 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>
              <a:lnSpc>
                <a:spcPct val="150000"/>
              </a:lnSpc>
            </a:pPr>
            <a:endParaRPr lang="en-US" altLang="zh-CN" sz="2000" spc="-20" dirty="0"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老年人居住环境的优化改造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E9E3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37042" y="1117036"/>
            <a:ext cx="5741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三.适老化环境改造</a:t>
            </a:r>
            <a:endParaRPr lang="zh-CN" altLang="zh-CN" sz="20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5623" y="397524"/>
            <a:ext cx="11375945" cy="1412010"/>
            <a:chOff x="349477" y="620680"/>
            <a:chExt cx="11375945" cy="1412010"/>
          </a:xfrm>
        </p:grpSpPr>
        <p:sp>
          <p:nvSpPr>
            <p:cNvPr id="34" name="矩形: 圆角 3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25422" y="647695"/>
              <a:ext cx="108000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老年人居住环境的优化改造</a:t>
              </a:r>
              <a:endParaRPr lang="en-US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en-US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637754" y="424539"/>
          <a:ext cx="6396680" cy="60382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94782"/>
                <a:gridCol w="5501898"/>
              </a:tblGrid>
              <a:tr h="216978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sz="1200" kern="100" dirty="0">
                          <a:effectLst/>
                        </a:rPr>
                        <a:t>老年人居家环境调整和改造原则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 hMerge="1">
                  <a:tcPr/>
                </a:tc>
              </a:tr>
              <a:tr h="21697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对象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原则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459260">
                <a:tc rowSpan="4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视觉缺损者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增加日常使用物品的颜色对比，提升主体背景的辨别性</a:t>
                      </a:r>
                      <a:r>
                        <a:rPr lang="en-US" sz="1000" kern="100" dirty="0">
                          <a:effectLst/>
                        </a:rPr>
                        <a:t>;</a:t>
                      </a:r>
                      <a:r>
                        <a:rPr lang="zh-CN" sz="1000" kern="100" dirty="0">
                          <a:effectLst/>
                        </a:rPr>
                        <a:t>例如用黑色的杯子泡牛奶、在深色的切菜板上切洋葱。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45926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使用放大镜，或将日常用品加大，例如加大键盘的计算器、计算机、电话或手机，以及使用签字笔或笔芯较粗的笔书写。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45926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提供适当的照明，例如采用柔和或可渐进式调控的灯光、灯的开关需有夜间可辨认装置，以及加装紧急照明设备等。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增加环境中物品摆放的整齐性和一致性，渐少过多或不必要的装饰。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rowSpan="5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听觉缺损者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讲话速度放慢，音調放低且清晰，避免喊叫。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尽量面对面讲话，必要时可用书写的方式促进沟通。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197581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利用视觉线索促进老人的注意力，例如在门铃、电话或烟雾侦测器上加装闪光装置。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186586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加装隔绝噪音的设备，例如铺地毯、加装窗帘或使用具有隔音效果的瓷砖或天花板。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确认老人的助听器是否正确使用。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rowSpan="5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行动不便者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避免有门槛，过道的宽度要足够。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45926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地面除需具备防滑效果外，也必须保持干燥。地面勿散置电线、延长线等绳索或堆放任何杂物等以避免老人跌倒。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家具的摆放要牢固且不会滑动，以便老人扶持。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老人常使用的用品、设备及扶手需置在其伸手可及的位置。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调整椅子、床、马桶座或浴缸等的高度，以方便老人安全的使用。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rowSpan="5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认知障碍者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使用加标记的技巧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181270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日常生活用品使用时具有听觉、视觉的提醒，如带闪光的门铃、带音乐提示的烧水壶等。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701543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降低背景图案使前景中的物体较容易被看见。背景图案密度越高，越选择性注意以定位目标物，因此背景图案需简单化且颜色一致，减少环境中多余的摆设，通常只需放置日常生活所需的必须物品。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16978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>
                          <a:effectLst/>
                        </a:rPr>
                        <a:t>确保房间内及执行任务时有足够的光线，太暗或太亮均不适合。</a:t>
                      </a:r>
                      <a:endParaRPr lang="zh-CN" sz="1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  <a:tr h="253059">
                <a:tc vMerge="1"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buNone/>
                      </a:pPr>
                      <a:r>
                        <a:rPr lang="zh-CN" sz="1000" kern="100" dirty="0">
                          <a:effectLst/>
                        </a:rPr>
                        <a:t>增加背景与前景物体的对比，使目标物容易被注意到。例如将白色盘子放置在黑色的垫子上。</a:t>
                      </a:r>
                      <a:endParaRPr lang="zh-CN" sz="1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3470" marR="43470" marT="0" marB="0"/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 bwMode="auto">
          <a:xfrm>
            <a:off x="6095999" y="2758587"/>
            <a:ext cx="5480575" cy="14465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zh-CN" sz="44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家务活动训练</a:t>
            </a:r>
            <a:endParaRPr lang="zh-CN" altLang="zh-CN" sz="4400" dirty="0">
              <a:solidFill>
                <a:srgbClr val="417F54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pPr lvl="0">
              <a:buClrTx/>
              <a:buSzTx/>
              <a:buFontTx/>
            </a:pPr>
            <a:endParaRPr lang="en-US" altLang="zh-CN" sz="4400" dirty="0">
              <a:solidFill>
                <a:srgbClr val="417F54"/>
              </a:solidFill>
              <a:effectLst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MiSans Normal" panose="00000500000000000000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5999" y="1636877"/>
            <a:ext cx="1109980" cy="10147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n>
                  <a:solidFill>
                    <a:srgbClr val="417F54"/>
                  </a:solidFill>
                </a:ln>
                <a:noFill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000" dirty="0">
              <a:ln>
                <a:solidFill>
                  <a:srgbClr val="417F54"/>
                </a:solidFill>
              </a:ln>
              <a:noFill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8018" y="2437872"/>
            <a:ext cx="10680424" cy="1545441"/>
            <a:chOff x="4096066" y="3407516"/>
            <a:chExt cx="10865210" cy="1749743"/>
          </a:xfrm>
        </p:grpSpPr>
        <p:grpSp>
          <p:nvGrpSpPr>
            <p:cNvPr id="19" name="组合 18"/>
            <p:cNvGrpSpPr/>
            <p:nvPr/>
          </p:nvGrpSpPr>
          <p:grpSpPr>
            <a:xfrm>
              <a:off x="4096066" y="3407516"/>
              <a:ext cx="5843596" cy="688854"/>
              <a:chOff x="4165777" y="3407516"/>
              <a:chExt cx="5843596" cy="68885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4905431" y="3551888"/>
                <a:ext cx="51039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zh-CN" sz="2000" dirty="0">
                    <a:latin typeface="黑体" panose="02010609060101010101" charset="-122"/>
                    <a:ea typeface="黑体" panose="02010609060101010101" charset="-122"/>
                  </a:rPr>
                  <a:t>（一）够物、抓握、操作的训练内容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417F54"/>
              </a:solidFill>
              <a:ln>
                <a:noFill/>
              </a:ln>
              <a:effectLst>
                <a:outerShdw blurRad="127000" dist="127000" dir="2700000" algn="ctr" rotWithShape="0">
                  <a:srgbClr val="417F54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096066" y="3574890"/>
              <a:ext cx="10865210" cy="1582369"/>
              <a:chOff x="4165777" y="2514001"/>
              <a:chExt cx="10865210" cy="1582369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9927045" y="2514001"/>
                <a:ext cx="510394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TW" altLang="zh-CN" sz="2000" dirty="0">
                    <a:latin typeface="黑体" panose="02010609060101010101" charset="-122"/>
                    <a:ea typeface="黑体" panose="02010609060101010101" charset="-122"/>
                  </a:rPr>
                  <a:t>（二）软组织牵伸</a:t>
                </a:r>
                <a:endParaRPr lang="zh-CN" altLang="zh-CN" sz="2000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165777" y="3407516"/>
                <a:ext cx="688854" cy="688854"/>
              </a:xfrm>
              <a:prstGeom prst="ellipse">
                <a:avLst/>
              </a:prstGeom>
              <a:solidFill>
                <a:srgbClr val="9E3537"/>
              </a:solidFill>
              <a:ln>
                <a:noFill/>
              </a:ln>
              <a:effectLst>
                <a:outerShdw blurRad="127000" dist="127000" dir="2700000" algn="ctr" rotWithShape="0">
                  <a:srgbClr val="9E3537">
                    <a:alpha val="15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ea"/>
                    <a:sym typeface="+mn-lt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407534" y="562624"/>
            <a:ext cx="8139782" cy="576000"/>
            <a:chOff x="349477" y="620680"/>
            <a:chExt cx="7253223" cy="576000"/>
          </a:xfrm>
        </p:grpSpPr>
        <p:sp>
          <p:nvSpPr>
            <p:cNvPr id="24" name="矩形: 圆角 23"/>
            <p:cNvSpPr>
              <a:spLocks noChangeAspect="1"/>
            </p:cNvSpPr>
            <p:nvPr/>
          </p:nvSpPr>
          <p:spPr>
            <a:xfrm>
              <a:off x="349477" y="620680"/>
              <a:ext cx="576000" cy="576000"/>
            </a:xfrm>
            <a:prstGeom prst="roundRect">
              <a:avLst>
                <a:gd name="adj" fmla="val 50000"/>
              </a:avLst>
            </a:prstGeom>
            <a:solidFill>
              <a:srgbClr val="9E3537"/>
            </a:solidFill>
            <a:ln>
              <a:noFill/>
            </a:ln>
            <a:effectLst>
              <a:outerShdw blurRad="304800" dist="127000" dir="2700000" algn="ctr" rotWithShape="0">
                <a:srgbClr val="9E3537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12617" y="656483"/>
              <a:ext cx="659008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8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家务活动训练</a:t>
              </a:r>
              <a:endParaRPr lang="zh-CN" altLang="zh-CN" sz="28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44105" y="3501710"/>
            <a:ext cx="27792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CN" sz="2000" dirty="0">
                <a:latin typeface="黑体" panose="02010609060101010101" charset="-122"/>
                <a:ea typeface="黑体" panose="02010609060101010101" charset="-122"/>
              </a:rPr>
              <a:t>（三）简单的主动训练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78018" y="1589478"/>
            <a:ext cx="3518912" cy="3425654"/>
            <a:chOff x="3802743" y="1786651"/>
            <a:chExt cx="3518912" cy="3425654"/>
          </a:xfrm>
        </p:grpSpPr>
        <p:sp>
          <p:nvSpPr>
            <p:cNvPr id="15" name="文本框 14"/>
            <p:cNvSpPr txBox="1"/>
            <p:nvPr/>
          </p:nvSpPr>
          <p:spPr>
            <a:xfrm>
              <a:off x="3802743" y="1786651"/>
              <a:ext cx="35189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zh-CN" sz="2000" dirty="0">
                  <a:solidFill>
                    <a:srgbClr val="417F54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一．上肢参与的家务活动训练</a:t>
              </a:r>
              <a:endPara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  <a:p>
              <a:endParaRPr lang="zh-CN" altLang="zh-CN" sz="2000" dirty="0">
                <a:solidFill>
                  <a:srgbClr val="417F5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02743" y="4565069"/>
              <a:ext cx="655036" cy="647236"/>
            </a:xfrm>
            <a:prstGeom prst="ellipse">
              <a:avLst/>
            </a:prstGeom>
            <a:solidFill>
              <a:srgbClr val="417F54"/>
            </a:solidFill>
            <a:ln>
              <a:noFill/>
            </a:ln>
            <a:effectLst>
              <a:outerShdw blurRad="127000" dist="127000" dir="2700000" algn="ctr" rotWithShape="0">
                <a:srgbClr val="417F54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002039" y="3474219"/>
            <a:ext cx="2939355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zh-TW" altLang="zh-CN" sz="2000" dirty="0">
                <a:latin typeface="黑体" panose="02010609060101010101" charset="-122"/>
                <a:ea typeface="黑体" panose="02010609060101010101" charset="-122"/>
              </a:rPr>
              <a:t>（四）够物和平衡训练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04603" y="4472578"/>
            <a:ext cx="6094708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zh-TW" altLang="zh-CN" sz="2000" dirty="0">
                <a:latin typeface="黑体" panose="02010609060101010101" charset="-122"/>
                <a:ea typeface="黑体" panose="02010609060101010101" charset="-122"/>
              </a:rPr>
              <a:t>（五）操作和灵活性训练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4040" y="4531837"/>
            <a:ext cx="2431404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zh-TW" altLang="zh-CN" sz="2000" dirty="0">
                <a:latin typeface="黑体" panose="02010609060101010101" charset="-122"/>
                <a:ea typeface="黑体" panose="02010609060101010101" charset="-122"/>
              </a:rPr>
              <a:t>（六）双手训练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55157" y="5572242"/>
            <a:ext cx="6094708" cy="481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None/>
            </a:pPr>
            <a:r>
              <a:rPr lang="zh-TW" altLang="zh-CN" sz="2000" dirty="0">
                <a:latin typeface="黑体" panose="02010609060101010101" charset="-122"/>
                <a:ea typeface="黑体" panose="02010609060101010101" charset="-122"/>
              </a:rPr>
              <a:t>（七）肌力训练</a:t>
            </a:r>
            <a:endParaRPr lang="zh-CN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259706" y="3429000"/>
            <a:ext cx="677139" cy="608423"/>
          </a:xfrm>
          <a:prstGeom prst="ellipse">
            <a:avLst/>
          </a:prstGeom>
          <a:solidFill>
            <a:srgbClr val="417F54"/>
          </a:solidFill>
          <a:ln>
            <a:noFill/>
          </a:ln>
          <a:effectLst>
            <a:outerShdw blurRad="127000" dist="127000" dir="2700000" algn="ctr" rotWithShape="0">
              <a:srgbClr val="417F54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45092" y="2466087"/>
            <a:ext cx="677139" cy="608423"/>
          </a:xfrm>
          <a:prstGeom prst="ellipse">
            <a:avLst/>
          </a:prstGeom>
          <a:solidFill>
            <a:srgbClr val="9E3537"/>
          </a:solidFill>
          <a:ln>
            <a:noFill/>
          </a:ln>
          <a:effectLst>
            <a:outerShdw blurRad="127000" dist="127000" dir="2700000" algn="ctr" rotWithShape="0">
              <a:srgbClr val="9E3537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251957" y="4469405"/>
            <a:ext cx="677139" cy="608423"/>
          </a:xfrm>
          <a:prstGeom prst="ellipse">
            <a:avLst/>
          </a:prstGeom>
          <a:solidFill>
            <a:srgbClr val="9E3537"/>
          </a:solidFill>
          <a:ln>
            <a:noFill/>
          </a:ln>
          <a:effectLst>
            <a:outerShdw blurRad="127000" dist="127000" dir="2700000" algn="ctr" rotWithShape="0">
              <a:srgbClr val="9E3537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66966" y="5505208"/>
            <a:ext cx="677139" cy="608423"/>
          </a:xfrm>
          <a:prstGeom prst="ellipse">
            <a:avLst/>
          </a:prstGeom>
          <a:solidFill>
            <a:srgbClr val="9E3537"/>
          </a:solidFill>
          <a:ln>
            <a:noFill/>
          </a:ln>
          <a:effectLst>
            <a:outerShdw blurRad="127000" dist="127000" dir="2700000" algn="ctr" rotWithShape="0">
              <a:srgbClr val="9E3537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07</a:t>
            </a:r>
            <a:endParaRPr lang="zh-CN" altLang="en-US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cdaf46f-6e23-442c-a479-1bbc16cd76d9"/>
  <p:tag name="COMMONDATA" val="eyJoZGlkIjoiYTg4NzVmOTVhNTA5MzI0OTJiNTI5ODJmM2VjMGQyMDcifQ=="/>
  <p:tag name="commondata" val="eyJjb3VudCI6MSwiaGRpZCI6ImVmYWM2NWYxMGMxNDE4M2M2MDcwMzQxZTU5YjRmMDM4IiwidXNlckNvdW50Ijox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Normal"/>
        <a:ea typeface=""/>
        <a:cs typeface=""/>
        <a:font script="Jpan" typeface="游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MiSans Norm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2410</Words>
  <Application>WPS 演示</Application>
  <PresentationFormat>宽屏</PresentationFormat>
  <Paragraphs>470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MiSans Normal</vt:lpstr>
      <vt:lpstr>思源宋体 CN Heavy</vt:lpstr>
      <vt:lpstr>思源黑体 CN Bold</vt:lpstr>
      <vt:lpstr>黑体</vt:lpstr>
      <vt:lpstr>Calibri</vt:lpstr>
      <vt:lpstr>Times New Roman</vt:lpstr>
      <vt:lpstr>微软雅黑</vt:lpstr>
      <vt:lpstr>Arial Unicode MS</vt:lpstr>
      <vt:lpstr>Helvetica</vt:lpstr>
      <vt:lpstr>Helvetica</vt:lpstr>
      <vt:lpstr>Helvetica</vt:lpstr>
      <vt:lpstr>汉仪旗黑-50S</vt:lpstr>
      <vt:lpstr>PMingLiU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Sheng xia</dc:creator>
  <cp:lastModifiedBy>WPS_1751534095</cp:lastModifiedBy>
  <cp:revision>81</cp:revision>
  <dcterms:created xsi:type="dcterms:W3CDTF">2023-03-16T09:09:00Z</dcterms:created>
  <dcterms:modified xsi:type="dcterms:W3CDTF">2025-12-24T07:06:07Z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11C2F5AFAA424B45953C32B8ABAC2346_11</vt:lpwstr>
  </property>
  <property fmtid="{D5CDD505-2E9C-101B-9397-08002B2CF9AE}" pid="3" name="KSOProductBuildVer">
    <vt:lpwstr>2052-12.1.0.16729</vt:lpwstr>
  </property>
  <property fmtid="{D5CDD505-2E9C-101B-9397-08002B2CF9AE}" pid="4" name="KSOTemplateUUID">
    <vt:lpwstr>v1.0_mb_lIOe6B7NPfutN2b0+v8ZEA==</vt:lpwstr>
  </property>
</Properties>
</file>